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30"/>
  </p:notesMasterIdLst>
  <p:sldIdLst>
    <p:sldId id="257" r:id="rId2"/>
    <p:sldId id="258" r:id="rId3"/>
    <p:sldId id="259" r:id="rId4"/>
    <p:sldId id="263" r:id="rId5"/>
    <p:sldId id="262" r:id="rId6"/>
    <p:sldId id="264" r:id="rId7"/>
    <p:sldId id="265" r:id="rId8"/>
    <p:sldId id="266" r:id="rId9"/>
    <p:sldId id="267" r:id="rId10"/>
    <p:sldId id="268" r:id="rId11"/>
    <p:sldId id="270" r:id="rId12"/>
    <p:sldId id="271" r:id="rId13"/>
    <p:sldId id="269" r:id="rId14"/>
    <p:sldId id="274" r:id="rId15"/>
    <p:sldId id="273" r:id="rId16"/>
    <p:sldId id="275" r:id="rId17"/>
    <p:sldId id="276" r:id="rId18"/>
    <p:sldId id="277" r:id="rId19"/>
    <p:sldId id="280" r:id="rId20"/>
    <p:sldId id="278" r:id="rId21"/>
    <p:sldId id="279" r:id="rId22"/>
    <p:sldId id="281" r:id="rId23"/>
    <p:sldId id="282" r:id="rId24"/>
    <p:sldId id="283" r:id="rId25"/>
    <p:sldId id="291" r:id="rId26"/>
    <p:sldId id="286" r:id="rId27"/>
    <p:sldId id="287" r:id="rId28"/>
    <p:sldId id="290" r:id="rId29"/>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6" d="100"/>
          <a:sy n="96" d="100"/>
        </p:scale>
        <p:origin x="-1066" y="-91"/>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2830" tIns="46415" rIns="92830" bIns="46415" rtlCol="0"/>
          <a:lstStyle>
            <a:lvl1pPr algn="r">
              <a:defRPr sz="1200"/>
            </a:lvl1pPr>
          </a:lstStyle>
          <a:p>
            <a:fld id="{A0F4C7BA-6275-4725-B858-C7EEE308A0F7}" type="datetimeFigureOut">
              <a:rPr lang="en-US" smtClean="0"/>
              <a:t>4/7/2014</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6"/>
            <a:ext cx="2971800" cy="464820"/>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6"/>
            <a:ext cx="2971800" cy="464820"/>
          </a:xfrm>
          <a:prstGeom prst="rect">
            <a:avLst/>
          </a:prstGeom>
        </p:spPr>
        <p:txBody>
          <a:bodyPr vert="horz" lIns="92830" tIns="46415" rIns="92830" bIns="46415" rtlCol="0" anchor="b"/>
          <a:lstStyle>
            <a:lvl1pPr algn="r">
              <a:defRPr sz="1200"/>
            </a:lvl1pPr>
          </a:lstStyle>
          <a:p>
            <a:fld id="{D3DD279D-F846-43B0-B454-5D4C30699CDA}" type="slidenum">
              <a:rPr lang="en-US" smtClean="0"/>
              <a:t>‹#›</a:t>
            </a:fld>
            <a:endParaRPr lang="en-US"/>
          </a:p>
        </p:txBody>
      </p:sp>
    </p:spTree>
    <p:extLst>
      <p:ext uri="{BB962C8B-B14F-4D97-AF65-F5344CB8AC3E}">
        <p14:creationId xmlns:p14="http://schemas.microsoft.com/office/powerpoint/2010/main" val="1975975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56788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For planning purposes, the County is divided into 4 planning areas.  These are divided into Planning Districts which are divided again into Community Planning Sectors.  In addition, there are sections of the Plan that focus on Special Areas such as…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4320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19611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32046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582340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-Part of Section 15.2-2230</a:t>
            </a:r>
          </a:p>
          <a:p>
            <a:pPr eaLnBrk="1" hangingPunct="1"/>
            <a:r>
              <a:rPr lang="en-US" dirty="0" smtClean="0"/>
              <a:t>-Determine if it should be amendment</a:t>
            </a:r>
          </a:p>
          <a:p>
            <a:pPr eaLnBrk="1" hangingPunct="1"/>
            <a:r>
              <a:rPr lang="en-US" dirty="0" smtClean="0"/>
              <a:t>-Required review by local Planning Commission (Supervisor Appointed Task Force)</a:t>
            </a:r>
          </a:p>
          <a:p>
            <a:pPr eaLnBrk="1" hangingPunct="1"/>
            <a:endParaRPr lang="en-US" dirty="0" smtClean="0"/>
          </a:p>
          <a:p>
            <a:r>
              <a:rPr lang="en-US" dirty="0">
                <a:latin typeface="Arial" charset="0"/>
              </a:rPr>
              <a:t>The four primary goals of the work program are: </a:t>
            </a:r>
          </a:p>
          <a:p>
            <a:pPr lvl="0"/>
            <a:r>
              <a:rPr lang="en-US" dirty="0">
                <a:latin typeface="Arial" charset="0"/>
              </a:rPr>
              <a:t>- To provide a systematic and structured order to review of the Plan and to maintain expectations about timing.  </a:t>
            </a:r>
          </a:p>
          <a:p>
            <a:pPr lvl="0"/>
            <a:r>
              <a:rPr lang="en-US" dirty="0">
                <a:latin typeface="Arial" charset="0"/>
              </a:rPr>
              <a:t>- To better focus planning studies by targeting particular community needs, promoting long-standing policy, and emphasizing the Concept for Future Development.</a:t>
            </a:r>
          </a:p>
          <a:p>
            <a:pPr lvl="0"/>
            <a:r>
              <a:rPr lang="en-US" dirty="0">
                <a:latin typeface="Arial" charset="0"/>
              </a:rPr>
              <a:t>- To allow for more flexibility in the design of planning studies by basing the design on individual needs of the study, including logical planning areas, and involving more wide-ranging public participation strategies.</a:t>
            </a:r>
          </a:p>
          <a:p>
            <a:pPr lvl="0"/>
            <a:r>
              <a:rPr lang="en-US" dirty="0">
                <a:latin typeface="Arial" charset="0"/>
              </a:rPr>
              <a:t>- Finally, to emphasis monitoring the implementation of Plan recommendations and keeping all parts of the Plan up to date and relevant.  This includes the ability to monitor where planned development potential is available in the county and whether we are achieving the policy goals. </a:t>
            </a:r>
          </a:p>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13228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Arial" charset="0"/>
              </a:rPr>
              <a:t>There are four types of new studies listed on the work program: Activity center planning studies, Neighborhood planning studies, countywide and Policy Plan amendments, and Board authorized Plan amendments and special studies.  Studies within these four types will be worked on simultaneously.</a:t>
            </a:r>
            <a:endParaRPr lang="en-US" dirty="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91719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3075" eaLnBrk="0" fontAlgn="base" hangingPunct="0">
              <a:spcBef>
                <a:spcPct val="30000"/>
              </a:spcBef>
              <a:spcAft>
                <a:spcPct val="0"/>
              </a:spcAft>
              <a:defRPr/>
            </a:pPr>
            <a:r>
              <a:rPr lang="en-US" dirty="0" smtClean="0">
                <a:latin typeface="Trebuchet MS" pitchFamily="34" charset="0"/>
              </a:rPr>
              <a:t>A set of criteria would be applied to determine the order and timing of new studies listed on the work program. Scheduled Plan amendments would: </a:t>
            </a:r>
          </a:p>
          <a:p>
            <a:endParaRPr lang="en-US" dirty="0"/>
          </a:p>
        </p:txBody>
      </p:sp>
    </p:spTree>
    <p:extLst>
      <p:ext uri="{BB962C8B-B14F-4D97-AF65-F5344CB8AC3E}">
        <p14:creationId xmlns:p14="http://schemas.microsoft.com/office/powerpoint/2010/main" val="12904033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The Web version of the Plan is the master version</a:t>
            </a:r>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Visit the DPZ Web site to find the APR Web site where we keep you up to date on the latest information about the process.  You will also find the Comprehensive Plan and the Zoning Ordinance on our Web site.  Please sign up for the free e-mail subscription service available on the County’s Web site…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08670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 Code of Virginia requires that the Planning Commission oversee the planning process and make recommendations to the Board of Supervisors, the County’s governing body. The purpose of planning is to …  The Comp. Plan serves as a guide…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In summary, we are beginning the APR process with tonight’s meeting….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28007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 Plan Glossary is a good resource for definitions of planning terms…found on the Web and in your Task Force packet.  Residential use is expressed as density as defined in dwelling units per acre…  Non-residential use is expressed as intensity as defined by a floor area ratio, known as FAR.</a:t>
            </a:r>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FAR is a simple calculation of building area over land area.  An example of a common FAR:  a neighborhood shopping center is generally about a .30 to .35 FAR.  For office development, above .50 FAR will require decked or structured parking to fit all the development on the site.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FAR is a simple calculation of building area over land area.  An example of a common FAR:  a neighborhood shopping center is generally about a .30 to .35 FAR.  For office development, above .50 FAR will require decked or structured parking to fit all the development on the site.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0ED3185-1F19-4207-AAC1-92A9E713B512}" type="datetimeFigureOut">
              <a:rPr lang="en-US" smtClean="0"/>
              <a:t>4/7/2014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EF88061-56BD-4602-958E-7C4967DFEC3D}" type="slidenum">
              <a:rPr lang="en-US" smtClean="0"/>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ED3185-1F19-4207-AAC1-92A9E713B512}" type="datetimeFigureOut">
              <a:rPr lang="en-US" smtClean="0"/>
              <a:t>4/7/2014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F88061-56BD-4602-958E-7C4967DFEC3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ED3185-1F19-4207-AAC1-92A9E713B512}" type="datetimeFigureOut">
              <a:rPr lang="en-US" smtClean="0"/>
              <a:t>4/7/2014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F88061-56BD-4602-958E-7C4967DFEC3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8716111"/>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0ED3185-1F19-4207-AAC1-92A9E713B512}" type="datetimeFigureOut">
              <a:rPr lang="en-US" smtClean="0"/>
              <a:t>4/7/2014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F88061-56BD-4602-958E-7C4967DFEC3D}" type="slidenum">
              <a:rPr lang="en-US" smtClean="0"/>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0ED3185-1F19-4207-AAC1-92A9E713B512}" type="datetimeFigureOut">
              <a:rPr lang="en-US" smtClean="0"/>
              <a:t>4/7/2014</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EF88061-56BD-4602-958E-7C4967DFEC3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0ED3185-1F19-4207-AAC1-92A9E713B512}" type="datetimeFigureOut">
              <a:rPr lang="en-US" smtClean="0"/>
              <a:t>4/7/2014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F88061-56BD-4602-958E-7C4967DFEC3D}" type="slidenum">
              <a:rPr lang="en-US" smtClean="0"/>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0ED3185-1F19-4207-AAC1-92A9E713B512}" type="datetimeFigureOut">
              <a:rPr lang="en-US" smtClean="0"/>
              <a:t>4/7/2014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F88061-56BD-4602-958E-7C4967DFEC3D}" type="slidenum">
              <a:rPr lang="en-US" smtClean="0"/>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0ED3185-1F19-4207-AAC1-92A9E713B512}" type="datetimeFigureOut">
              <a:rPr lang="en-US" smtClean="0"/>
              <a:t>4/7/2014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F88061-56BD-4602-958E-7C4967DFEC3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ED3185-1F19-4207-AAC1-92A9E713B512}" type="datetimeFigureOut">
              <a:rPr lang="en-US" smtClean="0"/>
              <a:t>4/7/2014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F88061-56BD-4602-958E-7C4967DFEC3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0ED3185-1F19-4207-AAC1-92A9E713B512}" type="datetimeFigureOut">
              <a:rPr lang="en-US" smtClean="0"/>
              <a:t>4/7/2014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F88061-56BD-4602-958E-7C4967DFEC3D}" type="slidenum">
              <a:rPr lang="en-US" smtClean="0"/>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0ED3185-1F19-4207-AAC1-92A9E713B512}" type="datetimeFigureOut">
              <a:rPr lang="en-US" smtClean="0"/>
              <a:t>4/7/2014</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EF88061-56BD-4602-958E-7C4967DFEC3D}" type="slidenum">
              <a:rPr lang="en-US" smtClean="0"/>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0ED3185-1F19-4207-AAC1-92A9E713B512}" type="datetimeFigureOut">
              <a:rPr lang="en-US" smtClean="0"/>
              <a:t>4/7/2014</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EF88061-56BD-4602-958E-7C4967DFEC3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fairfaxcounty.gov/dpz"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hyperlink" Target="http://www.fairfaxcounty.gov/dpz"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www.fairfaxcounty.gov/"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5"/>
          <p:cNvSpPr>
            <a:spLocks noGrp="1" noChangeArrowheads="1"/>
          </p:cNvSpPr>
          <p:nvPr>
            <p:ph type="subTitle" idx="1"/>
          </p:nvPr>
        </p:nvSpPr>
        <p:spPr bwMode="auto">
          <a:xfrm>
            <a:off x="1600200" y="3048000"/>
            <a:ext cx="6400800" cy="3048000"/>
          </a:xfrm>
          <a:solidFill>
            <a:schemeClr val="tx2"/>
          </a:solidFill>
          <a:extLst/>
        </p:spPr>
        <p:txBody>
          <a:bodyPr vert="horz" wrap="square" lIns="91440" tIns="45720" rIns="91440" bIns="45720" numCol="1" anchor="t" anchorCtr="0" compatLnSpc="1">
            <a:prstTxWarp prst="textNoShape">
              <a:avLst/>
            </a:prstTxWarp>
            <a:normAutofit/>
          </a:bodyPr>
          <a:lstStyle/>
          <a:p>
            <a:pPr eaLnBrk="1" hangingPunct="1"/>
            <a:endParaRPr lang="en-US" dirty="0" smtClean="0">
              <a:solidFill>
                <a:srgbClr val="FF0000"/>
              </a:solidFill>
            </a:endParaRPr>
          </a:p>
          <a:p>
            <a:pPr algn="ctr"/>
            <a:r>
              <a:rPr lang="en-US" sz="2400" dirty="0" smtClean="0"/>
              <a:t>The </a:t>
            </a:r>
            <a:r>
              <a:rPr lang="en-US" sz="2400" dirty="0"/>
              <a:t>Comprehensive Plan</a:t>
            </a:r>
          </a:p>
          <a:p>
            <a:pPr algn="ctr"/>
            <a:r>
              <a:rPr lang="en-US" sz="2400" dirty="0"/>
              <a:t>and</a:t>
            </a:r>
          </a:p>
          <a:p>
            <a:pPr algn="ctr"/>
            <a:r>
              <a:rPr lang="en-US" sz="2400" dirty="0"/>
              <a:t>The Planning Process</a:t>
            </a:r>
          </a:p>
          <a:p>
            <a:pPr algn="ctr"/>
            <a:r>
              <a:rPr lang="en-US" sz="2400" dirty="0">
                <a:solidFill>
                  <a:srgbClr val="FF0000"/>
                </a:solidFill>
              </a:rPr>
              <a:t>MVCCA Planning and Zoning Committee</a:t>
            </a:r>
          </a:p>
          <a:p>
            <a:pPr algn="ctr"/>
            <a:r>
              <a:rPr lang="en-US" sz="2400" dirty="0">
                <a:solidFill>
                  <a:srgbClr val="FF0000"/>
                </a:solidFill>
              </a:rPr>
              <a:t>April 7, 2014</a:t>
            </a:r>
          </a:p>
          <a:p>
            <a:pPr eaLnBrk="1" hangingPunct="1"/>
            <a:endParaRPr lang="en-US" dirty="0" smtClean="0">
              <a:solidFill>
                <a:srgbClr val="FF0000"/>
              </a:solidFill>
            </a:endParaRPr>
          </a:p>
        </p:txBody>
      </p:sp>
      <p:pic>
        <p:nvPicPr>
          <p:cNvPr id="205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l="-557" t="-620" r="-557" b="-620"/>
          <a:stretch>
            <a:fillRect/>
          </a:stretch>
        </p:blipFill>
        <p:spPr bwMode="auto">
          <a:xfrm>
            <a:off x="914400" y="152400"/>
            <a:ext cx="1266825"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8" descr="comp_plan_draft_most_rec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2675" y="931863"/>
            <a:ext cx="2381250" cy="21145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54653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5"/>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en-US" sz="4900" dirty="0">
                <a:solidFill>
                  <a:schemeClr val="tx2">
                    <a:lumMod val="20000"/>
                    <a:lumOff val="80000"/>
                  </a:schemeClr>
                </a:solidFill>
              </a:rPr>
              <a:t>Fairfax County’s Comprehensive Plan</a:t>
            </a:r>
          </a:p>
        </p:txBody>
      </p:sp>
    </p:spTree>
    <p:extLst>
      <p:ext uri="{BB962C8B-B14F-4D97-AF65-F5344CB8AC3E}">
        <p14:creationId xmlns:p14="http://schemas.microsoft.com/office/powerpoint/2010/main" val="2821954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4000" smtClean="0">
                <a:solidFill>
                  <a:srgbClr val="990000"/>
                </a:solidFill>
              </a:rPr>
              <a:t>Fairfax County Planning Geography </a:t>
            </a:r>
          </a:p>
        </p:txBody>
      </p:sp>
      <p:sp>
        <p:nvSpPr>
          <p:cNvPr id="17411" name="Rectangle 3"/>
          <p:cNvSpPr>
            <a:spLocks noGrp="1" noChangeArrowheads="1"/>
          </p:cNvSpPr>
          <p:nvPr>
            <p:ph type="body" idx="4294967295"/>
          </p:nvPr>
        </p:nvSpPr>
        <p:spPr bwMode="auto">
          <a:xfrm>
            <a:off x="5334000" y="1447800"/>
            <a:ext cx="3810000" cy="449580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buFontTx/>
              <a:buNone/>
            </a:pPr>
            <a:r>
              <a:rPr lang="en-US" smtClean="0"/>
              <a:t>Planning Areas</a:t>
            </a:r>
          </a:p>
          <a:p>
            <a:pPr eaLnBrk="1" hangingPunct="1">
              <a:lnSpc>
                <a:spcPct val="80000"/>
              </a:lnSpc>
            </a:pPr>
            <a:r>
              <a:rPr lang="en-US" sz="2400" smtClean="0"/>
              <a:t>Area I: eastern &amp; central</a:t>
            </a:r>
          </a:p>
          <a:p>
            <a:pPr lvl="1" eaLnBrk="1" hangingPunct="1">
              <a:lnSpc>
                <a:spcPct val="80000"/>
              </a:lnSpc>
            </a:pPr>
            <a:r>
              <a:rPr lang="en-US" sz="2000" smtClean="0"/>
              <a:t>Annandale, Baileys, Merrifield</a:t>
            </a:r>
          </a:p>
          <a:p>
            <a:pPr eaLnBrk="1" hangingPunct="1">
              <a:lnSpc>
                <a:spcPct val="80000"/>
              </a:lnSpc>
            </a:pPr>
            <a:r>
              <a:rPr lang="en-US" sz="2400" smtClean="0"/>
              <a:t>Area II: mid-northern</a:t>
            </a:r>
          </a:p>
          <a:p>
            <a:pPr lvl="1" eaLnBrk="1" hangingPunct="1">
              <a:lnSpc>
                <a:spcPct val="80000"/>
              </a:lnSpc>
            </a:pPr>
            <a:r>
              <a:rPr lang="en-US" sz="2000" smtClean="0"/>
              <a:t>Tysons, McLean, Government Center Area</a:t>
            </a:r>
          </a:p>
          <a:p>
            <a:pPr eaLnBrk="1" hangingPunct="1">
              <a:lnSpc>
                <a:spcPct val="80000"/>
              </a:lnSpc>
            </a:pPr>
            <a:r>
              <a:rPr lang="en-US" sz="2400" smtClean="0"/>
              <a:t>Area III: western</a:t>
            </a:r>
          </a:p>
          <a:p>
            <a:pPr lvl="1" eaLnBrk="1" hangingPunct="1">
              <a:lnSpc>
                <a:spcPct val="80000"/>
              </a:lnSpc>
            </a:pPr>
            <a:r>
              <a:rPr lang="en-US" sz="2000" smtClean="0"/>
              <a:t>Centreville, Dulles Airport area, Reston</a:t>
            </a:r>
          </a:p>
          <a:p>
            <a:pPr eaLnBrk="1" hangingPunct="1">
              <a:lnSpc>
                <a:spcPct val="80000"/>
              </a:lnSpc>
            </a:pPr>
            <a:r>
              <a:rPr lang="en-US" sz="2400" smtClean="0"/>
              <a:t>Area IV: south-eastern</a:t>
            </a:r>
          </a:p>
          <a:p>
            <a:pPr lvl="1" eaLnBrk="1" hangingPunct="1">
              <a:lnSpc>
                <a:spcPct val="80000"/>
              </a:lnSpc>
            </a:pPr>
            <a:r>
              <a:rPr lang="en-US" sz="2000" smtClean="0"/>
              <a:t>Mount Vernon, Richmond Highway, Springfield</a:t>
            </a:r>
          </a:p>
        </p:txBody>
      </p:sp>
      <p:sp>
        <p:nvSpPr>
          <p:cNvPr id="13316" name="Text Box 5"/>
          <p:cNvSpPr txBox="1">
            <a:spLocks noChangeArrowheads="1"/>
          </p:cNvSpPr>
          <p:nvPr/>
        </p:nvSpPr>
        <p:spPr bwMode="auto">
          <a:xfrm>
            <a:off x="1657350" y="5665788"/>
            <a:ext cx="1943100" cy="369887"/>
          </a:xfrm>
          <a:prstGeom prst="rect">
            <a:avLst/>
          </a:prstGeom>
          <a:noFill/>
          <a:ln w="9525">
            <a:noFill/>
            <a:miter lim="800000"/>
            <a:headEnd/>
            <a:tailEnd/>
          </a:ln>
        </p:spPr>
        <p:txBody>
          <a:bodyPr wrap="none">
            <a:spAutoFit/>
          </a:bodyPr>
          <a:lstStyle/>
          <a:p>
            <a:pPr algn="l">
              <a:spcBef>
                <a:spcPct val="0"/>
              </a:spcBef>
              <a:defRPr/>
            </a:pPr>
            <a:r>
              <a:rPr lang="en-US" sz="1800" dirty="0">
                <a:latin typeface="+mn-lt"/>
              </a:rPr>
              <a:t>Planning Areas I-IV</a:t>
            </a:r>
          </a:p>
        </p:txBody>
      </p:sp>
      <p:pic>
        <p:nvPicPr>
          <p:cNvPr id="17413" name="Picture 6" descr="fi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524000"/>
            <a:ext cx="3505200" cy="421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87390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a:spLocks noGrp="1" noChangeArrowheads="1"/>
          </p:cNvSpPr>
          <p:nvPr>
            <p:ph type="title"/>
          </p:nvPr>
        </p:nvSpPr>
        <p:spPr bwMode="auto">
          <a:xfrm>
            <a:off x="457200" y="274638"/>
            <a:ext cx="8229600" cy="1173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4000" smtClean="0">
                <a:solidFill>
                  <a:srgbClr val="990000"/>
                </a:solidFill>
              </a:rPr>
              <a:t>Fairfax County Planning Geography</a:t>
            </a:r>
          </a:p>
        </p:txBody>
      </p:sp>
      <p:sp>
        <p:nvSpPr>
          <p:cNvPr id="14339" name="Text Box 15"/>
          <p:cNvSpPr txBox="1">
            <a:spLocks noChangeArrowheads="1"/>
          </p:cNvSpPr>
          <p:nvPr/>
        </p:nvSpPr>
        <p:spPr bwMode="auto">
          <a:xfrm>
            <a:off x="5699125" y="5675313"/>
            <a:ext cx="1804988" cy="369887"/>
          </a:xfrm>
          <a:prstGeom prst="rect">
            <a:avLst/>
          </a:prstGeom>
          <a:noFill/>
          <a:ln w="9525">
            <a:noFill/>
            <a:miter lim="800000"/>
            <a:headEnd/>
            <a:tailEnd/>
          </a:ln>
        </p:spPr>
        <p:txBody>
          <a:bodyPr wrap="none">
            <a:spAutoFit/>
          </a:bodyPr>
          <a:lstStyle/>
          <a:p>
            <a:pPr algn="l">
              <a:spcBef>
                <a:spcPct val="0"/>
              </a:spcBef>
              <a:defRPr/>
            </a:pPr>
            <a:r>
              <a:rPr lang="en-US" sz="1800" dirty="0">
                <a:latin typeface="+mn-lt"/>
              </a:rPr>
              <a:t>Planning Districts</a:t>
            </a:r>
          </a:p>
        </p:txBody>
      </p:sp>
      <p:sp>
        <p:nvSpPr>
          <p:cNvPr id="14340" name="Rectangle 17"/>
          <p:cNvSpPr>
            <a:spLocks noChangeArrowheads="1"/>
          </p:cNvSpPr>
          <p:nvPr/>
        </p:nvSpPr>
        <p:spPr bwMode="auto">
          <a:xfrm>
            <a:off x="685800" y="1447800"/>
            <a:ext cx="3886200" cy="4525963"/>
          </a:xfrm>
          <a:prstGeom prst="rect">
            <a:avLst/>
          </a:prstGeom>
          <a:noFill/>
          <a:ln w="9525">
            <a:noFill/>
            <a:miter lim="800000"/>
            <a:headEnd/>
            <a:tailEnd/>
          </a:ln>
        </p:spPr>
        <p:txBody>
          <a:bodyPr/>
          <a:lstStyle/>
          <a:p>
            <a:pPr marL="342900" indent="-342900" algn="l">
              <a:lnSpc>
                <a:spcPct val="90000"/>
              </a:lnSpc>
              <a:buClr>
                <a:schemeClr val="tx1"/>
              </a:buClr>
              <a:buFontTx/>
              <a:buChar char="•"/>
              <a:defRPr/>
            </a:pPr>
            <a:r>
              <a:rPr lang="en-US" dirty="0">
                <a:latin typeface="+mn-lt"/>
              </a:rPr>
              <a:t>4 Planning Areas </a:t>
            </a:r>
          </a:p>
          <a:p>
            <a:pPr marL="342900" indent="-342900" algn="l">
              <a:lnSpc>
                <a:spcPct val="90000"/>
              </a:lnSpc>
              <a:buClr>
                <a:schemeClr val="tx1"/>
              </a:buClr>
              <a:buFontTx/>
              <a:buChar char="•"/>
              <a:defRPr/>
            </a:pPr>
            <a:r>
              <a:rPr lang="en-US" dirty="0">
                <a:latin typeface="+mn-lt"/>
              </a:rPr>
              <a:t>14 Planning Districts</a:t>
            </a:r>
          </a:p>
          <a:p>
            <a:pPr marL="342900" indent="-342900" algn="l">
              <a:lnSpc>
                <a:spcPct val="90000"/>
              </a:lnSpc>
              <a:buFontTx/>
              <a:buChar char="•"/>
              <a:defRPr/>
            </a:pPr>
            <a:r>
              <a:rPr lang="en-US" dirty="0">
                <a:latin typeface="+mn-lt"/>
              </a:rPr>
              <a:t>Special areas:</a:t>
            </a:r>
          </a:p>
          <a:p>
            <a:pPr marL="742950" lvl="1" indent="-285750" algn="l">
              <a:lnSpc>
                <a:spcPct val="90000"/>
              </a:lnSpc>
              <a:buFontTx/>
              <a:buChar char="–"/>
              <a:defRPr/>
            </a:pPr>
            <a:r>
              <a:rPr lang="en-US" sz="2000" dirty="0">
                <a:latin typeface="+mn-lt"/>
              </a:rPr>
              <a:t>1 Urban Center: Tysons Corner (Fairfax’s “Downtown”) </a:t>
            </a:r>
          </a:p>
          <a:p>
            <a:pPr marL="742950" lvl="1" indent="-285750" algn="l">
              <a:lnSpc>
                <a:spcPct val="90000"/>
              </a:lnSpc>
              <a:buFontTx/>
              <a:buChar char="–"/>
              <a:defRPr/>
            </a:pPr>
            <a:r>
              <a:rPr lang="en-US" sz="2000" dirty="0">
                <a:latin typeface="+mn-lt"/>
              </a:rPr>
              <a:t>7 Suburban Centers</a:t>
            </a:r>
          </a:p>
          <a:p>
            <a:pPr marL="742950" lvl="1" indent="-285750" algn="l">
              <a:lnSpc>
                <a:spcPct val="90000"/>
              </a:lnSpc>
              <a:buFontTx/>
              <a:buChar char="–"/>
              <a:defRPr/>
            </a:pPr>
            <a:r>
              <a:rPr lang="en-US" sz="2000" dirty="0">
                <a:latin typeface="+mn-lt"/>
              </a:rPr>
              <a:t>6 Transit Station Areas</a:t>
            </a:r>
          </a:p>
          <a:p>
            <a:pPr marL="742950" lvl="1" indent="-285750" algn="l">
              <a:lnSpc>
                <a:spcPct val="90000"/>
              </a:lnSpc>
              <a:buFontTx/>
              <a:buChar char="–"/>
              <a:defRPr/>
            </a:pPr>
            <a:r>
              <a:rPr lang="en-US" sz="2000" dirty="0">
                <a:latin typeface="+mn-lt"/>
              </a:rPr>
              <a:t>11 Community Business Centers</a:t>
            </a:r>
          </a:p>
          <a:p>
            <a:pPr marL="742950" lvl="1" indent="-285750" algn="l">
              <a:lnSpc>
                <a:spcPct val="90000"/>
              </a:lnSpc>
              <a:buFontTx/>
              <a:buChar char="–"/>
              <a:defRPr/>
            </a:pPr>
            <a:r>
              <a:rPr lang="en-US" sz="2000" dirty="0">
                <a:latin typeface="+mn-lt"/>
              </a:rPr>
              <a:t>3 Industrial Areas</a:t>
            </a:r>
          </a:p>
          <a:p>
            <a:pPr marL="742950" lvl="1" indent="-285750" algn="l">
              <a:lnSpc>
                <a:spcPct val="90000"/>
              </a:lnSpc>
              <a:buFontTx/>
              <a:buChar char="–"/>
              <a:defRPr/>
            </a:pPr>
            <a:r>
              <a:rPr lang="en-US" sz="2000" dirty="0">
                <a:latin typeface="+mn-lt"/>
              </a:rPr>
              <a:t>3 Large Institutional Uses</a:t>
            </a:r>
          </a:p>
          <a:p>
            <a:pPr marL="1143000" lvl="2" indent="-228600" algn="l">
              <a:lnSpc>
                <a:spcPct val="90000"/>
              </a:lnSpc>
              <a:buFontTx/>
              <a:buChar char="•"/>
              <a:defRPr/>
            </a:pPr>
            <a:endParaRPr lang="en-US" sz="2000" dirty="0"/>
          </a:p>
        </p:txBody>
      </p:sp>
      <p:pic>
        <p:nvPicPr>
          <p:cNvPr id="18437" name="Picture 5" descr="co_skeleton_med_web.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1225" y="1676400"/>
            <a:ext cx="3660775" cy="390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52810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mtClean="0">
                <a:solidFill>
                  <a:srgbClr val="990000"/>
                </a:solidFill>
              </a:rPr>
              <a:t>The Comprehensive Plan</a:t>
            </a:r>
          </a:p>
        </p:txBody>
      </p:sp>
      <p:sp>
        <p:nvSpPr>
          <p:cNvPr id="16387" name="Content Placeholder 2"/>
          <p:cNvSpPr>
            <a:spLocks noGrp="1"/>
          </p:cNvSpPr>
          <p:nvPr>
            <p:ph sz="quarter" idx="1"/>
          </p:nvPr>
        </p:nvSpPr>
        <p:spPr bwMode="auto">
          <a:ln>
            <a:miter lim="800000"/>
            <a:headEnd/>
            <a:tailEnd/>
          </a:ln>
        </p:spPr>
        <p:txBody>
          <a:bodyPr vert="horz" wrap="square" lIns="91440" tIns="45720" rIns="91440" bIns="45720" numCol="1" anchor="t" anchorCtr="0" compatLnSpc="1">
            <a:prstTxWarp prst="textNoShape">
              <a:avLst/>
            </a:prstTxWarp>
          </a:bodyPr>
          <a:lstStyle/>
          <a:p>
            <a:pPr>
              <a:defRPr/>
            </a:pPr>
            <a:r>
              <a:rPr lang="en-US" dirty="0" smtClean="0"/>
              <a:t>Consists of:</a:t>
            </a:r>
          </a:p>
          <a:p>
            <a:pPr lvl="1">
              <a:defRPr/>
            </a:pPr>
            <a:r>
              <a:rPr lang="en-US" dirty="0" smtClean="0"/>
              <a:t>Policy Plan, </a:t>
            </a:r>
            <a:r>
              <a:rPr lang="en-US" i="1" dirty="0" smtClean="0">
                <a:solidFill>
                  <a:schemeClr val="accent1">
                    <a:lumMod val="25000"/>
                  </a:schemeClr>
                </a:solidFill>
              </a:rPr>
              <a:t>also includes a Chesapeake Bay Supplement</a:t>
            </a:r>
          </a:p>
          <a:p>
            <a:pPr lvl="1">
              <a:defRPr/>
            </a:pPr>
            <a:r>
              <a:rPr lang="en-US" dirty="0" smtClean="0"/>
              <a:t>Area Plans </a:t>
            </a:r>
            <a:endParaRPr lang="en-US" dirty="0" smtClean="0"/>
          </a:p>
          <a:p>
            <a:pPr lvl="1">
              <a:defRPr/>
            </a:pPr>
            <a:r>
              <a:rPr lang="en-US" dirty="0" smtClean="0"/>
              <a:t>Countywide Land Use Plan Map</a:t>
            </a:r>
            <a:endParaRPr lang="en-US" dirty="0" smtClean="0"/>
          </a:p>
          <a:p>
            <a:pPr lvl="1">
              <a:defRPr/>
            </a:pPr>
            <a:r>
              <a:rPr lang="en-US" dirty="0" smtClean="0"/>
              <a:t>Countywide Transportation </a:t>
            </a:r>
            <a:r>
              <a:rPr lang="en-US" dirty="0" smtClean="0"/>
              <a:t>Plan Map</a:t>
            </a:r>
          </a:p>
          <a:p>
            <a:pPr lvl="1">
              <a:defRPr/>
            </a:pPr>
            <a:r>
              <a:rPr lang="en-US" dirty="0" smtClean="0"/>
              <a:t>Countywide Trails Plan Map</a:t>
            </a:r>
            <a:endParaRPr lang="en-US" dirty="0" smtClean="0"/>
          </a:p>
        </p:txBody>
      </p:sp>
    </p:spTree>
    <p:extLst>
      <p:ext uri="{BB962C8B-B14F-4D97-AF65-F5344CB8AC3E}">
        <p14:creationId xmlns:p14="http://schemas.microsoft.com/office/powerpoint/2010/main" val="1510209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solidFill>
                  <a:srgbClr val="990000"/>
                </a:solidFill>
              </a:rPr>
              <a:t>Plan Text vs. Plan Map</a:t>
            </a:r>
          </a:p>
        </p:txBody>
      </p:sp>
      <p:sp>
        <p:nvSpPr>
          <p:cNvPr id="22531" name="Rectangle 3"/>
          <p:cNvSpPr>
            <a:spLocks noGrp="1" noChangeArrowheads="1"/>
          </p:cNvSpPr>
          <p:nvPr>
            <p:ph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eaLnBrk="1" hangingPunct="1">
              <a:lnSpc>
                <a:spcPct val="90000"/>
              </a:lnSpc>
              <a:buFontTx/>
              <a:buNone/>
            </a:pPr>
            <a:r>
              <a:rPr lang="en-US" sz="2400" dirty="0" smtClean="0">
                <a:solidFill>
                  <a:srgbClr val="990000"/>
                </a:solidFill>
              </a:rPr>
              <a:t>PLAN TEXT:</a:t>
            </a:r>
          </a:p>
          <a:p>
            <a:pPr eaLnBrk="1" hangingPunct="1">
              <a:lnSpc>
                <a:spcPct val="90000"/>
              </a:lnSpc>
              <a:buFontTx/>
              <a:buNone/>
            </a:pPr>
            <a:endParaRPr lang="en-US" sz="800" dirty="0" smtClean="0">
              <a:solidFill>
                <a:srgbClr val="990000"/>
              </a:solidFill>
            </a:endParaRPr>
          </a:p>
          <a:p>
            <a:pPr eaLnBrk="1" hangingPunct="1">
              <a:lnSpc>
                <a:spcPct val="90000"/>
              </a:lnSpc>
            </a:pPr>
            <a:r>
              <a:rPr lang="en-US" sz="2400" dirty="0" smtClean="0"/>
              <a:t>Explains specific land use designations and possible options for land use</a:t>
            </a:r>
          </a:p>
          <a:p>
            <a:pPr eaLnBrk="1" hangingPunct="1">
              <a:lnSpc>
                <a:spcPct val="90000"/>
              </a:lnSpc>
            </a:pPr>
            <a:r>
              <a:rPr lang="en-US" sz="2400" dirty="0" smtClean="0"/>
              <a:t>Web version is updated as amendments are adopted</a:t>
            </a:r>
          </a:p>
          <a:p>
            <a:pPr eaLnBrk="1" hangingPunct="1">
              <a:lnSpc>
                <a:spcPct val="90000"/>
              </a:lnSpc>
            </a:pPr>
            <a:r>
              <a:rPr lang="en-US" sz="2400" dirty="0" smtClean="0"/>
              <a:t>Printed version reprinted periodically</a:t>
            </a:r>
          </a:p>
          <a:p>
            <a:pPr>
              <a:lnSpc>
                <a:spcPct val="90000"/>
              </a:lnSpc>
            </a:pPr>
            <a:r>
              <a:rPr lang="en-US" sz="2200" dirty="0" smtClean="0"/>
              <a:t>Most </a:t>
            </a:r>
            <a:r>
              <a:rPr lang="en-US" sz="2200" dirty="0" smtClean="0"/>
              <a:t>recently amended in 2014</a:t>
            </a:r>
            <a:endParaRPr lang="en-US" sz="2200" dirty="0" smtClean="0"/>
          </a:p>
        </p:txBody>
      </p:sp>
      <p:sp>
        <p:nvSpPr>
          <p:cNvPr id="22532" name="Rectangle 8"/>
          <p:cNvSpPr>
            <a:spLocks noGrp="1" noChangeArrowheads="1"/>
          </p:cNvSpPr>
          <p:nvPr>
            <p:ph sz="quarter"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eaLnBrk="1" hangingPunct="1">
              <a:lnSpc>
                <a:spcPct val="90000"/>
              </a:lnSpc>
              <a:buFontTx/>
              <a:buNone/>
            </a:pPr>
            <a:r>
              <a:rPr lang="en-US" sz="2400" dirty="0" smtClean="0">
                <a:solidFill>
                  <a:srgbClr val="990000"/>
                </a:solidFill>
              </a:rPr>
              <a:t>PLAN MAP:</a:t>
            </a:r>
          </a:p>
          <a:p>
            <a:pPr eaLnBrk="1" hangingPunct="1">
              <a:lnSpc>
                <a:spcPct val="90000"/>
              </a:lnSpc>
              <a:buFontTx/>
              <a:buNone/>
            </a:pPr>
            <a:endParaRPr lang="en-US" sz="900" dirty="0" smtClean="0">
              <a:solidFill>
                <a:srgbClr val="990000"/>
              </a:solidFill>
            </a:endParaRPr>
          </a:p>
          <a:p>
            <a:pPr eaLnBrk="1" hangingPunct="1">
              <a:lnSpc>
                <a:spcPct val="90000"/>
              </a:lnSpc>
            </a:pPr>
            <a:r>
              <a:rPr lang="en-US" sz="2400" dirty="0" smtClean="0"/>
              <a:t>Generalized land use designations</a:t>
            </a:r>
          </a:p>
          <a:p>
            <a:pPr eaLnBrk="1" hangingPunct="1">
              <a:lnSpc>
                <a:spcPct val="90000"/>
              </a:lnSpc>
            </a:pPr>
            <a:r>
              <a:rPr lang="en-US" sz="2400" dirty="0" smtClean="0"/>
              <a:t>GIS based map</a:t>
            </a:r>
          </a:p>
          <a:p>
            <a:pPr eaLnBrk="1" hangingPunct="1">
              <a:lnSpc>
                <a:spcPct val="90000"/>
              </a:lnSpc>
            </a:pPr>
            <a:r>
              <a:rPr lang="en-US" sz="2400" dirty="0" smtClean="0"/>
              <a:t>Adopted June 19, 2012</a:t>
            </a:r>
          </a:p>
          <a:p>
            <a:pPr eaLnBrk="1" hangingPunct="1">
              <a:lnSpc>
                <a:spcPct val="90000"/>
              </a:lnSpc>
            </a:pPr>
            <a:endParaRPr lang="en-US" sz="2400" dirty="0" smtClean="0"/>
          </a:p>
          <a:p>
            <a:pPr eaLnBrk="1" hangingPunct="1">
              <a:lnSpc>
                <a:spcPct val="90000"/>
              </a:lnSpc>
            </a:pPr>
            <a:endParaRPr lang="en-US" sz="2400" dirty="0" smtClean="0"/>
          </a:p>
        </p:txBody>
      </p:sp>
      <p:sp>
        <p:nvSpPr>
          <p:cNvPr id="22533" name="Text Box 4"/>
          <p:cNvSpPr txBox="1">
            <a:spLocks noChangeArrowheads="1"/>
          </p:cNvSpPr>
          <p:nvPr/>
        </p:nvSpPr>
        <p:spPr bwMode="auto">
          <a:xfrm>
            <a:off x="1355725" y="155575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algn="ctr" eaLnBrk="0" fontAlgn="base" hangingPunct="0">
              <a:spcBef>
                <a:spcPct val="20000"/>
              </a:spcBef>
              <a:spcAft>
                <a:spcPct val="0"/>
              </a:spcAft>
              <a:defRPr sz="2800">
                <a:solidFill>
                  <a:schemeClr val="tx1"/>
                </a:solidFill>
                <a:latin typeface="Arial" charset="0"/>
              </a:defRPr>
            </a:lvl6pPr>
            <a:lvl7pPr marL="2971800" indent="-228600" algn="ctr" eaLnBrk="0" fontAlgn="base" hangingPunct="0">
              <a:spcBef>
                <a:spcPct val="20000"/>
              </a:spcBef>
              <a:spcAft>
                <a:spcPct val="0"/>
              </a:spcAft>
              <a:defRPr sz="2800">
                <a:solidFill>
                  <a:schemeClr val="tx1"/>
                </a:solidFill>
                <a:latin typeface="Arial" charset="0"/>
              </a:defRPr>
            </a:lvl7pPr>
            <a:lvl8pPr marL="3429000" indent="-228600" algn="ctr" eaLnBrk="0" fontAlgn="base" hangingPunct="0">
              <a:spcBef>
                <a:spcPct val="20000"/>
              </a:spcBef>
              <a:spcAft>
                <a:spcPct val="0"/>
              </a:spcAft>
              <a:defRPr sz="2800">
                <a:solidFill>
                  <a:schemeClr val="tx1"/>
                </a:solidFill>
                <a:latin typeface="Arial" charset="0"/>
              </a:defRPr>
            </a:lvl8pPr>
            <a:lvl9pPr marL="3886200" indent="-228600" algn="ctr" eaLnBrk="0" fontAlgn="base" hangingPunct="0">
              <a:spcBef>
                <a:spcPct val="20000"/>
              </a:spcBef>
              <a:spcAft>
                <a:spcPct val="0"/>
              </a:spcAft>
              <a:defRPr sz="2800">
                <a:solidFill>
                  <a:schemeClr val="tx1"/>
                </a:solidFill>
                <a:latin typeface="Arial" charset="0"/>
              </a:defRPr>
            </a:lvl9pPr>
          </a:lstStyle>
          <a:p>
            <a:pPr algn="l">
              <a:spcBef>
                <a:spcPct val="0"/>
              </a:spcBef>
            </a:pPr>
            <a:endParaRPr lang="en-US" sz="1800">
              <a:latin typeface="Tahoma" pitchFamily="34" charset="0"/>
            </a:endParaRPr>
          </a:p>
        </p:txBody>
      </p:sp>
    </p:spTree>
    <p:extLst>
      <p:ext uri="{BB962C8B-B14F-4D97-AF65-F5344CB8AC3E}">
        <p14:creationId xmlns:p14="http://schemas.microsoft.com/office/powerpoint/2010/main" val="9043796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xfrm>
            <a:off x="457200" y="103188"/>
            <a:ext cx="8229600" cy="334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smtClean="0">
                <a:solidFill>
                  <a:srgbClr val="990000"/>
                </a:solidFill>
              </a:rPr>
              <a:t>Comprehensive Plan Map</a:t>
            </a:r>
            <a:endParaRPr lang="en-US" smtClean="0"/>
          </a:p>
        </p:txBody>
      </p:sp>
      <p:pic>
        <p:nvPicPr>
          <p:cNvPr id="2150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990600"/>
            <a:ext cx="5486400"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4483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3200" dirty="0" smtClean="0">
                <a:solidFill>
                  <a:srgbClr val="990000"/>
                </a:solidFill>
              </a:rPr>
              <a:t>Transportation </a:t>
            </a:r>
            <a:r>
              <a:rPr lang="en-US" sz="3200" dirty="0" smtClean="0">
                <a:solidFill>
                  <a:srgbClr val="990000"/>
                </a:solidFill>
              </a:rPr>
              <a:t>Plan Map</a:t>
            </a:r>
            <a:r>
              <a:rPr lang="en-US" sz="1800" dirty="0" smtClean="0">
                <a:solidFill>
                  <a:srgbClr val="990000"/>
                </a:solidFill>
              </a:rPr>
              <a:t/>
            </a:r>
            <a:br>
              <a:rPr lang="en-US" sz="1800" dirty="0" smtClean="0">
                <a:solidFill>
                  <a:srgbClr val="990000"/>
                </a:solidFill>
              </a:rPr>
            </a:br>
            <a:r>
              <a:rPr lang="en-US" sz="1800" dirty="0" smtClean="0">
                <a:solidFill>
                  <a:srgbClr val="990000"/>
                </a:solidFill>
              </a:rPr>
              <a:t>(Maintained by the County’s Department of Transportation)</a:t>
            </a:r>
          </a:p>
        </p:txBody>
      </p:sp>
      <p:pic>
        <p:nvPicPr>
          <p:cNvPr id="23555" name="Picture 3" descr="Trans_Plan_adopted_2006_revised_2007.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219200"/>
            <a:ext cx="4572000"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7131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3200" dirty="0" smtClean="0">
                <a:solidFill>
                  <a:srgbClr val="990000"/>
                </a:solidFill>
              </a:rPr>
              <a:t>Trails </a:t>
            </a:r>
            <a:r>
              <a:rPr lang="en-US" sz="3200" dirty="0" smtClean="0">
                <a:solidFill>
                  <a:srgbClr val="990000"/>
                </a:solidFill>
              </a:rPr>
              <a:t>Plan Map</a:t>
            </a:r>
            <a:br>
              <a:rPr lang="en-US" sz="3200" dirty="0" smtClean="0">
                <a:solidFill>
                  <a:srgbClr val="990000"/>
                </a:solidFill>
              </a:rPr>
            </a:br>
            <a:r>
              <a:rPr lang="en-US" sz="1800" dirty="0" smtClean="0">
                <a:solidFill>
                  <a:srgbClr val="990000"/>
                </a:solidFill>
              </a:rPr>
              <a:t> (Maintained by the County’s Department of Transportation)</a:t>
            </a:r>
          </a:p>
        </p:txBody>
      </p:sp>
      <p:pic>
        <p:nvPicPr>
          <p:cNvPr id="24579" name="Picture 5"/>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l="723" t="1567"/>
          <a:stretch>
            <a:fillRect/>
          </a:stretch>
        </p:blipFill>
        <p:spPr bwMode="auto">
          <a:xfrm>
            <a:off x="4459288" y="1216025"/>
            <a:ext cx="4684712" cy="52768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78294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4900" dirty="0">
                <a:solidFill>
                  <a:schemeClr val="tx2">
                    <a:lumMod val="20000"/>
                    <a:lumOff val="80000"/>
                  </a:schemeClr>
                </a:solidFill>
              </a:rPr>
              <a:t>Amending</a:t>
            </a:r>
            <a:r>
              <a:rPr lang="en-US" sz="5400" dirty="0" smtClean="0">
                <a:solidFill>
                  <a:srgbClr val="990000"/>
                </a:solidFill>
              </a:rPr>
              <a:t> </a:t>
            </a:r>
            <a:r>
              <a:rPr lang="en-US" sz="4900" dirty="0">
                <a:solidFill>
                  <a:schemeClr val="tx2">
                    <a:lumMod val="20000"/>
                    <a:lumOff val="80000"/>
                  </a:schemeClr>
                </a:solidFill>
              </a:rPr>
              <a:t>the Plan</a:t>
            </a:r>
          </a:p>
        </p:txBody>
      </p:sp>
    </p:spTree>
    <p:extLst>
      <p:ext uri="{BB962C8B-B14F-4D97-AF65-F5344CB8AC3E}">
        <p14:creationId xmlns:p14="http://schemas.microsoft.com/office/powerpoint/2010/main" val="13566311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dirty="0" smtClean="0">
                <a:solidFill>
                  <a:srgbClr val="990000"/>
                </a:solidFill>
              </a:rPr>
              <a:t>Plan Amendment Process</a:t>
            </a:r>
          </a:p>
        </p:txBody>
      </p:sp>
      <p:sp>
        <p:nvSpPr>
          <p:cNvPr id="27651" name="Rectangle 3"/>
          <p:cNvSpPr>
            <a:spLocks noGrp="1" noChangeArrowheads="1"/>
          </p:cNvSpPr>
          <p:nvPr>
            <p:ph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09600" indent="-609600" algn="ctr" eaLnBrk="1" hangingPunct="1">
              <a:buFontTx/>
              <a:buNone/>
            </a:pPr>
            <a:endParaRPr lang="en-US" dirty="0" smtClean="0"/>
          </a:p>
          <a:p>
            <a:pPr marL="609600" indent="-609600" eaLnBrk="1" hangingPunct="1">
              <a:buFontTx/>
              <a:buNone/>
            </a:pPr>
            <a:r>
              <a:rPr lang="en-US" dirty="0" smtClean="0"/>
              <a:t>Two ways to amend Comprehensive Plan:</a:t>
            </a:r>
          </a:p>
          <a:p>
            <a:pPr marL="609600" indent="-609600" algn="ctr" eaLnBrk="1" hangingPunct="1">
              <a:buFontTx/>
              <a:buNone/>
            </a:pPr>
            <a:endParaRPr lang="en-US" sz="1200" dirty="0" smtClean="0"/>
          </a:p>
          <a:p>
            <a:pPr marL="609600" indent="-609600" eaLnBrk="1" hangingPunct="1"/>
            <a:r>
              <a:rPr lang="en-US" dirty="0" smtClean="0"/>
              <a:t>Fairfax Forward</a:t>
            </a:r>
          </a:p>
          <a:p>
            <a:pPr marL="609600" indent="-609600" eaLnBrk="1" hangingPunct="1"/>
            <a:r>
              <a:rPr lang="en-US" dirty="0" smtClean="0"/>
              <a:t>BOS-authorized Plan Amendment</a:t>
            </a:r>
          </a:p>
          <a:p>
            <a:pPr marL="609600" indent="-609600" algn="ctr" eaLnBrk="1" hangingPunct="1">
              <a:buFontTx/>
              <a:buNone/>
            </a:pPr>
            <a:endParaRPr lang="en-US" dirty="0" smtClean="0"/>
          </a:p>
        </p:txBody>
      </p:sp>
    </p:spTree>
    <p:extLst>
      <p:ext uri="{BB962C8B-B14F-4D97-AF65-F5344CB8AC3E}">
        <p14:creationId xmlns:p14="http://schemas.microsoft.com/office/powerpoint/2010/main" val="41901240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762000" y="784225"/>
            <a:ext cx="8077200" cy="3985706"/>
          </a:xfrm>
          <a:prstGeom prst="rect">
            <a:avLst/>
          </a:prstGeom>
          <a:noFill/>
          <a:ln w="9525">
            <a:noFill/>
            <a:miter lim="800000"/>
            <a:headEnd/>
            <a:tailEnd/>
          </a:ln>
        </p:spPr>
        <p:txBody>
          <a:bodyPr>
            <a:spAutoFit/>
          </a:bodyPr>
          <a:lstStyle/>
          <a:p>
            <a:pPr algn="l">
              <a:spcBef>
                <a:spcPct val="50000"/>
              </a:spcBef>
              <a:defRPr/>
            </a:pPr>
            <a:r>
              <a:rPr lang="en-US" sz="2200" b="1" dirty="0" smtClean="0">
                <a:latin typeface="Cambria" pitchFamily="18" charset="0"/>
                <a:cs typeface="Times New Roman" pitchFamily="18" charset="0"/>
              </a:rPr>
              <a:t>Objectives</a:t>
            </a:r>
            <a:endParaRPr lang="en-US" sz="2200" dirty="0">
              <a:latin typeface="Cambria" pitchFamily="18" charset="0"/>
              <a:cs typeface="Times New Roman" pitchFamily="18" charset="0"/>
            </a:endParaRPr>
          </a:p>
          <a:p>
            <a:pPr marL="457200" indent="-457200" algn="l">
              <a:spcBef>
                <a:spcPct val="50000"/>
              </a:spcBef>
              <a:buFont typeface="Arial" pitchFamily="34" charset="0"/>
              <a:buChar char="•"/>
              <a:defRPr/>
            </a:pPr>
            <a:r>
              <a:rPr lang="en-US" sz="2200" dirty="0" smtClean="0">
                <a:latin typeface="Calibri" pitchFamily="34" charset="0"/>
                <a:cs typeface="Arial" charset="0"/>
              </a:rPr>
              <a:t>Explain the organizational structure of the Department of Planning and Zoning</a:t>
            </a:r>
          </a:p>
          <a:p>
            <a:pPr marL="457200" indent="-457200" algn="l">
              <a:spcBef>
                <a:spcPct val="50000"/>
              </a:spcBef>
              <a:buFont typeface="Arial" pitchFamily="34" charset="0"/>
              <a:buChar char="•"/>
              <a:defRPr/>
            </a:pPr>
            <a:r>
              <a:rPr lang="en-US" sz="2200" dirty="0" smtClean="0">
                <a:latin typeface="Calibri" pitchFamily="34" charset="0"/>
                <a:cs typeface="Arial" charset="0"/>
              </a:rPr>
              <a:t>How </a:t>
            </a:r>
            <a:r>
              <a:rPr lang="en-US" sz="2200" dirty="0">
                <a:latin typeface="Calibri" pitchFamily="34" charset="0"/>
                <a:cs typeface="Arial" charset="0"/>
              </a:rPr>
              <a:t>Virginia law defines comprehensive plans, what the law does and does not </a:t>
            </a:r>
            <a:r>
              <a:rPr lang="en-US" sz="2200" dirty="0" smtClean="0">
                <a:latin typeface="Calibri" pitchFamily="34" charset="0"/>
                <a:cs typeface="Arial" charset="0"/>
              </a:rPr>
              <a:t>require</a:t>
            </a:r>
          </a:p>
          <a:p>
            <a:pPr marL="457200" indent="-457200" algn="l">
              <a:spcBef>
                <a:spcPct val="50000"/>
              </a:spcBef>
              <a:buFont typeface="Arial" pitchFamily="34" charset="0"/>
              <a:buChar char="•"/>
              <a:defRPr/>
            </a:pPr>
            <a:r>
              <a:rPr lang="en-US" sz="2200" dirty="0" smtClean="0">
                <a:latin typeface="Calibri" pitchFamily="34" charset="0"/>
                <a:cs typeface="Arial" charset="0"/>
              </a:rPr>
              <a:t>Review frequently used terms</a:t>
            </a:r>
            <a:endParaRPr lang="en-US" sz="2200" dirty="0">
              <a:latin typeface="Calibri" pitchFamily="34" charset="0"/>
              <a:cs typeface="Times New Roman" pitchFamily="18" charset="0"/>
            </a:endParaRPr>
          </a:p>
          <a:p>
            <a:pPr marL="457200" indent="-457200" algn="l">
              <a:spcBef>
                <a:spcPct val="50000"/>
              </a:spcBef>
              <a:buFont typeface="Arial" pitchFamily="34" charset="0"/>
              <a:buChar char="•"/>
              <a:defRPr/>
            </a:pPr>
            <a:r>
              <a:rPr lang="en-US" sz="2200" dirty="0" smtClean="0">
                <a:latin typeface="Calibri" pitchFamily="34" charset="0"/>
                <a:cs typeface="Times New Roman" pitchFamily="18" charset="0"/>
              </a:rPr>
              <a:t>Review the components of </a:t>
            </a:r>
            <a:r>
              <a:rPr lang="en-US" sz="2200" dirty="0">
                <a:latin typeface="Calibri" pitchFamily="34" charset="0"/>
                <a:cs typeface="Times New Roman" pitchFamily="18" charset="0"/>
              </a:rPr>
              <a:t>the Fairfax County Comprehensive </a:t>
            </a:r>
            <a:r>
              <a:rPr lang="en-US" sz="2200" dirty="0" smtClean="0">
                <a:latin typeface="Calibri" pitchFamily="34" charset="0"/>
                <a:cs typeface="Times New Roman" pitchFamily="18" charset="0"/>
              </a:rPr>
              <a:t>Plan </a:t>
            </a:r>
            <a:r>
              <a:rPr lang="en-US" sz="2200" dirty="0" smtClean="0">
                <a:latin typeface="Calibri" pitchFamily="34" charset="0"/>
              </a:rPr>
              <a:t> </a:t>
            </a:r>
            <a:endParaRPr lang="en-US" sz="2200" dirty="0">
              <a:latin typeface="Calibri" pitchFamily="34" charset="0"/>
            </a:endParaRPr>
          </a:p>
          <a:p>
            <a:pPr marL="457200" indent="-457200" algn="l">
              <a:spcBef>
                <a:spcPct val="50000"/>
              </a:spcBef>
              <a:buFont typeface="Arial" pitchFamily="34" charset="0"/>
              <a:buChar char="•"/>
              <a:defRPr/>
            </a:pPr>
            <a:r>
              <a:rPr lang="en-US" sz="2200" dirty="0">
                <a:latin typeface="Calibri" pitchFamily="34" charset="0"/>
                <a:cs typeface="Arial" charset="0"/>
              </a:rPr>
              <a:t>Review the </a:t>
            </a:r>
            <a:r>
              <a:rPr lang="en-US" sz="2200" dirty="0" smtClean="0">
                <a:latin typeface="Calibri" pitchFamily="34" charset="0"/>
                <a:cs typeface="Arial" charset="0"/>
              </a:rPr>
              <a:t>Fairfax Forward work program process </a:t>
            </a:r>
            <a:endParaRPr lang="en-US" sz="2000" dirty="0"/>
          </a:p>
        </p:txBody>
      </p:sp>
    </p:spTree>
    <p:extLst>
      <p:ext uri="{BB962C8B-B14F-4D97-AF65-F5344CB8AC3E}">
        <p14:creationId xmlns:p14="http://schemas.microsoft.com/office/powerpoint/2010/main" val="29542150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dirty="0" smtClean="0">
                <a:solidFill>
                  <a:srgbClr val="990000"/>
                </a:solidFill>
              </a:rPr>
              <a:t>Plan Amendment Process</a:t>
            </a:r>
          </a:p>
        </p:txBody>
      </p:sp>
      <p:sp>
        <p:nvSpPr>
          <p:cNvPr id="26627" name="Rectangle 5"/>
          <p:cNvSpPr>
            <a:spLocks noGrp="1" noChangeArrowheads="1"/>
          </p:cNvSpPr>
          <p:nvPr>
            <p:ph type="body" sz="half" idx="2"/>
          </p:nvPr>
        </p:nvSpPr>
        <p:spPr bwMode="auto">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800" dirty="0" smtClean="0"/>
              <a:t>Code of Virginia (Section 15.2 -2223) requires local planning commission to review Plan at least once every 5 years</a:t>
            </a:r>
          </a:p>
        </p:txBody>
      </p:sp>
      <p:sp>
        <p:nvSpPr>
          <p:cNvPr id="6" name="Title 1"/>
          <p:cNvSpPr txBox="1">
            <a:spLocks/>
          </p:cNvSpPr>
          <p:nvPr/>
        </p:nvSpPr>
        <p:spPr>
          <a:xfrm>
            <a:off x="457200" y="1295401"/>
            <a:ext cx="3124200" cy="609599"/>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Calibri" pitchFamily="34" charset="0"/>
              </a:defRPr>
            </a:lvl2pPr>
            <a:lvl3pPr algn="ctr" rtl="0" eaLnBrk="0" fontAlgn="base" hangingPunct="0">
              <a:spcBef>
                <a:spcPct val="0"/>
              </a:spcBef>
              <a:spcAft>
                <a:spcPct val="0"/>
              </a:spcAft>
              <a:defRPr sz="4400">
                <a:solidFill>
                  <a:schemeClr val="tx2"/>
                </a:solidFill>
                <a:latin typeface="Calibri" pitchFamily="34" charset="0"/>
              </a:defRPr>
            </a:lvl3pPr>
            <a:lvl4pPr algn="ctr" rtl="0" eaLnBrk="0" fontAlgn="base" hangingPunct="0">
              <a:spcBef>
                <a:spcPct val="0"/>
              </a:spcBef>
              <a:spcAft>
                <a:spcPct val="0"/>
              </a:spcAft>
              <a:defRPr sz="4400">
                <a:solidFill>
                  <a:schemeClr val="tx2"/>
                </a:solidFill>
                <a:latin typeface="Calibri" pitchFamily="34" charset="0"/>
              </a:defRPr>
            </a:lvl4pPr>
            <a:lvl5pPr algn="ctr" rtl="0" eaLnBrk="0" fontAlgn="base" hangingPunct="0">
              <a:spcBef>
                <a:spcPct val="0"/>
              </a:spcBef>
              <a:spcAft>
                <a:spcPct val="0"/>
              </a:spcAft>
              <a:defRPr sz="4400">
                <a:solidFill>
                  <a:schemeClr val="tx2"/>
                </a:solidFill>
                <a:latin typeface="Calibri"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r>
              <a:rPr lang="en-US" sz="3200" dirty="0" smtClean="0">
                <a:solidFill>
                  <a:srgbClr val="990000"/>
                </a:solidFill>
                <a:latin typeface="Trebuchet MS" pitchFamily="34" charset="0"/>
              </a:rPr>
              <a:t>Fairfax Forward</a:t>
            </a:r>
            <a:endParaRPr lang="en-US" sz="3200" dirty="0">
              <a:solidFill>
                <a:srgbClr val="990000"/>
              </a:solidFill>
              <a:latin typeface="Trebuchet MS" pitchFamily="34" charset="0"/>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78763" t="-7414"/>
          <a:stretch/>
        </p:blipFill>
        <p:spPr>
          <a:xfrm>
            <a:off x="3571754" y="1341725"/>
            <a:ext cx="570535" cy="580143"/>
          </a:xfrm>
          <a:prstGeom prst="rect">
            <a:avLst/>
          </a:prstGeom>
        </p:spPr>
      </p:pic>
      <p:sp>
        <p:nvSpPr>
          <p:cNvPr id="8" name="Content Placeholder 1"/>
          <p:cNvSpPr txBox="1">
            <a:spLocks/>
          </p:cNvSpPr>
          <p:nvPr/>
        </p:nvSpPr>
        <p:spPr>
          <a:xfrm>
            <a:off x="648062" y="1981200"/>
            <a:ext cx="3457574" cy="4648200"/>
          </a:xfrm>
          <a:prstGeom prst="rect">
            <a:avLst/>
          </a:prstGeom>
        </p:spPr>
        <p:txBody>
          <a:bodyPr vert="horz" lIns="91440" tIns="45720" rIns="91440" bIns="45720" rtlCol="0">
            <a:normAutofit fontScale="77500" lnSpcReduction="20000"/>
          </a:bodyPr>
          <a:lstStyle>
            <a:lvl1pPr marL="0" indent="0" algn="l" defTabSz="914400" rtl="0" eaLnBrk="1" latinLnBrk="0" hangingPunct="1">
              <a:spcBef>
                <a:spcPts val="1200"/>
              </a:spcBef>
              <a:spcAft>
                <a:spcPts val="0"/>
              </a:spcAft>
              <a:buClr>
                <a:schemeClr val="accent5"/>
              </a:buClr>
              <a:buFont typeface="Arial" pitchFamily="34" charset="0"/>
              <a:buNone/>
              <a:defRPr sz="1800" b="0" i="0" kern="1200" cap="none" spc="30" baseline="0">
                <a:solidFill>
                  <a:schemeClr val="tx1"/>
                </a:solidFill>
                <a:latin typeface="+mn-lt"/>
                <a:ea typeface="+mn-ea"/>
                <a:cs typeface="Tahoma" pitchFamily="34" charset="0"/>
              </a:defRPr>
            </a:lvl1pPr>
            <a:lvl2pPr marL="171450" indent="-17145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2pPr>
            <a:lvl3pPr marL="344488" indent="-16510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3pPr>
            <a:lvl4pPr marL="517525" indent="-169863"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4pPr>
            <a:lvl5pPr marL="688975" indent="-173038"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5pPr>
            <a:lvl6pPr marL="8686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06984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24358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40817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a:lstStyle>
          <a:p>
            <a:pPr lvl="1" indent="0">
              <a:buNone/>
            </a:pPr>
            <a:r>
              <a:rPr lang="en-US" sz="3400" dirty="0" smtClean="0"/>
              <a:t>Replaced </a:t>
            </a:r>
            <a:r>
              <a:rPr lang="en-US" sz="3400" dirty="0" smtClean="0"/>
              <a:t>Area Plans Review Process</a:t>
            </a:r>
          </a:p>
          <a:p>
            <a:pPr lvl="1" indent="0">
              <a:buNone/>
            </a:pPr>
            <a:endParaRPr lang="en-US" sz="2300" dirty="0"/>
          </a:p>
          <a:p>
            <a:pPr lvl="1" indent="0">
              <a:buNone/>
            </a:pPr>
            <a:r>
              <a:rPr lang="en-US" sz="3400" dirty="0" smtClean="0"/>
              <a:t>With …</a:t>
            </a:r>
          </a:p>
          <a:p>
            <a:pPr marL="457200" lvl="1" indent="-285750"/>
            <a:r>
              <a:rPr lang="en-US" sz="3400" dirty="0" smtClean="0"/>
              <a:t>Systematic approach</a:t>
            </a:r>
          </a:p>
          <a:p>
            <a:pPr marL="457200" lvl="1" indent="-285750"/>
            <a:r>
              <a:rPr lang="en-US" sz="3400" dirty="0"/>
              <a:t>G</a:t>
            </a:r>
            <a:r>
              <a:rPr lang="en-US" sz="3400" dirty="0" smtClean="0"/>
              <a:t>reater focus and public participation</a:t>
            </a:r>
          </a:p>
          <a:p>
            <a:pPr marL="457200" lvl="1" indent="-285750"/>
            <a:r>
              <a:rPr lang="en-US" sz="3400" dirty="0" smtClean="0"/>
              <a:t>Individualized processes</a:t>
            </a:r>
          </a:p>
          <a:p>
            <a:pPr marL="457200" lvl="1" indent="-285750"/>
            <a:r>
              <a:rPr lang="en-US" sz="3400" dirty="0" smtClean="0"/>
              <a:t>Emphasis on plan monitoring and maintenance</a:t>
            </a:r>
          </a:p>
          <a:p>
            <a:pPr marL="457200" lvl="1" indent="-285750"/>
            <a:endParaRPr lang="en-US" sz="2800" dirty="0" smtClean="0">
              <a:latin typeface="Trebuchet MS" pitchFamily="34" charset="0"/>
            </a:endParaRPr>
          </a:p>
          <a:p>
            <a:pPr lvl="1" indent="0">
              <a:buFont typeface="Arial" pitchFamily="34" charset="0"/>
              <a:buNone/>
            </a:pPr>
            <a:endParaRPr lang="en-US" sz="2800" dirty="0" smtClean="0">
              <a:latin typeface="Trebuchet MS" pitchFamily="34" charset="0"/>
            </a:endParaRPr>
          </a:p>
          <a:p>
            <a:pPr lvl="1" indent="0">
              <a:buFont typeface="Arial" pitchFamily="34" charset="0"/>
              <a:buNone/>
            </a:pPr>
            <a:endParaRPr lang="en-US" sz="2800" dirty="0" smtClean="0">
              <a:latin typeface="Trebuchet MS" pitchFamily="34" charset="0"/>
            </a:endParaRPr>
          </a:p>
          <a:p>
            <a:pPr marL="457200" lvl="1" indent="-285750"/>
            <a:endParaRPr lang="en-US" sz="2800" dirty="0" smtClean="0">
              <a:latin typeface="Trebuchet MS" pitchFamily="34" charset="0"/>
            </a:endParaRPr>
          </a:p>
          <a:p>
            <a:pPr marL="457200" lvl="1" indent="-285750"/>
            <a:endParaRPr lang="en-US" sz="2800" dirty="0">
              <a:latin typeface="Trebuchet MS" pitchFamily="34" charset="0"/>
            </a:endParaRPr>
          </a:p>
        </p:txBody>
      </p:sp>
    </p:spTree>
    <p:extLst>
      <p:ext uri="{BB962C8B-B14F-4D97-AF65-F5344CB8AC3E}">
        <p14:creationId xmlns:p14="http://schemas.microsoft.com/office/powerpoint/2010/main" val="877646264"/>
      </p:ext>
    </p:extLst>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p:nvPr>
        </p:nvSpPr>
        <p:spPr/>
        <p:txBody>
          <a:bodyPr>
            <a:normAutofit fontScale="90000"/>
          </a:bodyPr>
          <a:lstStyle>
            <a:lvl1pPr algn="l" defTabSz="914400" rtl="0" eaLnBrk="1" latinLnBrk="0" hangingPunct="1">
              <a:spcBef>
                <a:spcPts val="400"/>
              </a:spcBef>
              <a:buNone/>
              <a:defRPr sz="4000" b="0" kern="1200" cap="none" spc="0" baseline="0">
                <a:solidFill>
                  <a:schemeClr val="tx1"/>
                </a:solidFill>
                <a:latin typeface="+mj-lt"/>
                <a:ea typeface="+mj-ea"/>
                <a:cs typeface="Tunga" pitchFamily="2"/>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Fairfax Forward</a:t>
            </a:r>
            <a:br>
              <a:rPr lang="en-US" dirty="0" smtClean="0"/>
            </a:br>
            <a:r>
              <a:rPr lang="en-US" dirty="0" smtClean="0"/>
              <a:t>Community Involvement: </a:t>
            </a:r>
            <a:endParaRPr lang="en-US" dirty="0"/>
          </a:p>
        </p:txBody>
      </p:sp>
      <p:sp>
        <p:nvSpPr>
          <p:cNvPr id="6" name="Content Placeholder 2"/>
          <p:cNvSpPr>
            <a:spLocks noGrp="1"/>
          </p:cNvSpPr>
          <p:nvPr>
            <p:ph sz="half" idx="1"/>
          </p:nvPr>
        </p:nvSpPr>
        <p:spPr/>
        <p:txBody>
          <a:bodyPr/>
          <a:lstStyle/>
          <a:p>
            <a:r>
              <a:rPr lang="en-US" smtClean="0"/>
              <a:t>Increased general education about planning</a:t>
            </a:r>
          </a:p>
          <a:p>
            <a:r>
              <a:rPr lang="en-US" smtClean="0"/>
              <a:t>Review of work program</a:t>
            </a:r>
          </a:p>
          <a:p>
            <a:r>
              <a:rPr lang="en-US" smtClean="0"/>
              <a:t>Individual studies: </a:t>
            </a:r>
          </a:p>
          <a:p>
            <a:pPr lvl="2"/>
            <a:r>
              <a:rPr lang="en-US" smtClean="0"/>
              <a:t>Earlier and more wide-ranging engagement</a:t>
            </a:r>
          </a:p>
          <a:p>
            <a:pPr lvl="2"/>
            <a:r>
              <a:rPr lang="en-US" smtClean="0"/>
              <a:t>Range of participation methods tailored to type of amendment</a:t>
            </a:r>
          </a:p>
          <a:p>
            <a:pPr lvl="4"/>
            <a:r>
              <a:rPr lang="en-US" smtClean="0"/>
              <a:t>Community meetings</a:t>
            </a:r>
          </a:p>
          <a:p>
            <a:pPr lvl="4"/>
            <a:r>
              <a:rPr lang="en-US" smtClean="0"/>
              <a:t>Working groups</a:t>
            </a:r>
          </a:p>
          <a:p>
            <a:pPr lvl="4"/>
            <a:r>
              <a:rPr lang="en-US" smtClean="0"/>
              <a:t>Social media</a:t>
            </a:r>
          </a:p>
          <a:p>
            <a:endParaRPr lang="en-US" smtClean="0"/>
          </a:p>
          <a:p>
            <a:pPr lvl="1"/>
            <a:endParaRPr lang="en-US" smtClean="0"/>
          </a:p>
          <a:p>
            <a:pPr lvl="1"/>
            <a:endParaRPr lang="en-US" smtClean="0"/>
          </a:p>
          <a:p>
            <a:endParaRPr lang="en-US" smtClean="0"/>
          </a:p>
          <a:p>
            <a:endParaRPr lang="en-US" dirty="0"/>
          </a:p>
        </p:txBody>
      </p:sp>
      <p:pic>
        <p:nvPicPr>
          <p:cNvPr id="7" name="Picture 2" descr="Q:\OFF2010.V01\MEDIA\CAGCAT10\j0233018.wmf"/>
          <p:cNvPicPr>
            <a:picLocks noChangeAspect="1" noChangeArrowheads="1"/>
          </p:cNvPicPr>
          <p:nvPr/>
        </p:nvPicPr>
        <p:blipFill>
          <a:blip r:embed="rId3"/>
          <a:srcRect/>
          <a:stretch>
            <a:fillRect/>
          </a:stretch>
        </p:blipFill>
        <p:spPr bwMode="auto">
          <a:xfrm>
            <a:off x="5638800" y="2514600"/>
            <a:ext cx="2041525" cy="2072992"/>
          </a:xfrm>
          <a:prstGeom prst="rect">
            <a:avLst/>
          </a:prstGeom>
          <a:noFill/>
          <a:ln w="9525">
            <a:noFill/>
            <a:miter lim="800000"/>
            <a:headEnd/>
            <a:tailEnd/>
          </a:ln>
        </p:spPr>
      </p:pic>
    </p:spTree>
    <p:extLst>
      <p:ext uri="{BB962C8B-B14F-4D97-AF65-F5344CB8AC3E}">
        <p14:creationId xmlns:p14="http://schemas.microsoft.com/office/powerpoint/2010/main" val="3648587506"/>
      </p:ext>
    </p:extLst>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685925" y="989013"/>
            <a:ext cx="2514600" cy="2159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8674" name="Rectangle 2"/>
          <p:cNvSpPr>
            <a:spLocks noGrp="1" noChangeArrowheads="1"/>
          </p:cNvSpPr>
          <p:nvPr>
            <p:ph type="title"/>
          </p:nvPr>
        </p:nvSpPr>
        <p:spPr bwMode="auto">
          <a:xfrm>
            <a:off x="457200" y="144142"/>
            <a:ext cx="8229600" cy="792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dirty="0" smtClean="0">
                <a:solidFill>
                  <a:srgbClr val="990000"/>
                </a:solidFill>
              </a:rPr>
              <a:t>Fairfax Forward</a:t>
            </a:r>
          </a:p>
        </p:txBody>
      </p:sp>
      <p:sp>
        <p:nvSpPr>
          <p:cNvPr id="8" name="Content Placeholder 2"/>
          <p:cNvSpPr>
            <a:spLocks noGrp="1"/>
          </p:cNvSpPr>
          <p:nvPr>
            <p:ph sz="quarter" idx="1"/>
          </p:nvPr>
        </p:nvSpPr>
        <p:spPr>
          <a:xfrm>
            <a:off x="-1066800" y="2862773"/>
            <a:ext cx="3733800" cy="1174480"/>
          </a:xfrm>
          <a:prstGeom prst="rect">
            <a:avLst/>
          </a:prstGeom>
          <a:scene3d>
            <a:camera prst="orthographicFront">
              <a:rot lat="0" lon="0" rev="900000"/>
            </a:camera>
            <a:lightRig rig="threePt" dir="t"/>
          </a:scene3d>
        </p:spPr>
        <p:txBody>
          <a:bodyPr/>
          <a:lstStyle/>
          <a:p>
            <a:pPr algn="r" eaLnBrk="1" fontAlgn="auto" hangingPunct="1">
              <a:spcBef>
                <a:spcPts val="0"/>
              </a:spcBef>
              <a:spcAft>
                <a:spcPts val="0"/>
              </a:spcAft>
              <a:buClr>
                <a:schemeClr val="accent5"/>
              </a:buClr>
              <a:buFont typeface="Arial" pitchFamily="34" charset="0"/>
              <a:buNone/>
              <a:defRPr/>
            </a:pPr>
            <a:r>
              <a:rPr lang="en-US" sz="1200" i="1" dirty="0" smtClean="0">
                <a:solidFill>
                  <a:schemeClr val="tx1">
                    <a:lumMod val="85000"/>
                  </a:schemeClr>
                </a:solidFill>
                <a:latin typeface="Trebuchet MS" pitchFamily="34" charset="0"/>
              </a:rPr>
              <a:t>Suburban Centers</a:t>
            </a:r>
          </a:p>
          <a:p>
            <a:pPr algn="r" eaLnBrk="1" fontAlgn="auto" hangingPunct="1">
              <a:spcBef>
                <a:spcPts val="0"/>
              </a:spcBef>
              <a:spcAft>
                <a:spcPts val="0"/>
              </a:spcAft>
              <a:buClr>
                <a:schemeClr val="accent5"/>
              </a:buClr>
              <a:buFont typeface="Arial" pitchFamily="34" charset="0"/>
              <a:buNone/>
              <a:defRPr/>
            </a:pPr>
            <a:r>
              <a:rPr lang="en-US" sz="1200" i="1" dirty="0" smtClean="0">
                <a:solidFill>
                  <a:schemeClr val="tx1">
                    <a:lumMod val="85000"/>
                  </a:schemeClr>
                </a:solidFill>
                <a:latin typeface="Trebuchet MS" pitchFamily="34" charset="0"/>
              </a:rPr>
              <a:t>Transit Station Areas</a:t>
            </a:r>
          </a:p>
          <a:p>
            <a:pPr algn="r" eaLnBrk="1" fontAlgn="auto" hangingPunct="1">
              <a:spcBef>
                <a:spcPts val="0"/>
              </a:spcBef>
              <a:spcAft>
                <a:spcPts val="0"/>
              </a:spcAft>
              <a:buClr>
                <a:schemeClr val="accent5"/>
              </a:buClr>
              <a:buFont typeface="Arial" pitchFamily="34" charset="0"/>
              <a:buNone/>
              <a:defRPr/>
            </a:pPr>
            <a:r>
              <a:rPr lang="en-US" sz="1200" i="1" dirty="0" smtClean="0">
                <a:solidFill>
                  <a:schemeClr val="tx1">
                    <a:lumMod val="85000"/>
                  </a:schemeClr>
                </a:solidFill>
                <a:latin typeface="Trebuchet MS" pitchFamily="34" charset="0"/>
              </a:rPr>
              <a:t>Community Business Centers</a:t>
            </a:r>
          </a:p>
          <a:p>
            <a:pPr algn="r" eaLnBrk="1" fontAlgn="auto" hangingPunct="1">
              <a:spcBef>
                <a:spcPts val="0"/>
              </a:spcBef>
              <a:spcAft>
                <a:spcPts val="0"/>
              </a:spcAft>
              <a:buClr>
                <a:schemeClr val="accent5"/>
              </a:buClr>
              <a:buFont typeface="Arial" pitchFamily="34" charset="0"/>
              <a:buNone/>
              <a:defRPr/>
            </a:pPr>
            <a:r>
              <a:rPr lang="en-US" sz="1200" i="1" dirty="0" smtClean="0">
                <a:solidFill>
                  <a:schemeClr val="tx1">
                    <a:lumMod val="85000"/>
                  </a:schemeClr>
                </a:solidFill>
                <a:latin typeface="Trebuchet MS" pitchFamily="34" charset="0"/>
              </a:rPr>
              <a:t>Industrial Areas</a:t>
            </a:r>
          </a:p>
          <a:p>
            <a:pPr algn="r" eaLnBrk="1" fontAlgn="auto" hangingPunct="1">
              <a:spcBef>
                <a:spcPts val="0"/>
              </a:spcBef>
              <a:spcAft>
                <a:spcPts val="0"/>
              </a:spcAft>
              <a:buClr>
                <a:schemeClr val="accent5"/>
              </a:buClr>
              <a:buFont typeface="Arial" pitchFamily="34" charset="0"/>
              <a:buNone/>
              <a:defRPr/>
            </a:pPr>
            <a:r>
              <a:rPr lang="en-US" sz="1200" i="1" dirty="0" smtClean="0">
                <a:solidFill>
                  <a:schemeClr val="tx1">
                    <a:lumMod val="85000"/>
                  </a:schemeClr>
                </a:solidFill>
                <a:latin typeface="Trebuchet MS" pitchFamily="34" charset="0"/>
              </a:rPr>
              <a:t>Urban Center</a:t>
            </a:r>
          </a:p>
          <a:p>
            <a:pPr marL="342900" indent="-342900" eaLnBrk="1" fontAlgn="auto" hangingPunct="1">
              <a:spcAft>
                <a:spcPts val="0"/>
              </a:spcAft>
              <a:buClr>
                <a:schemeClr val="accent5"/>
              </a:buClr>
              <a:buFontTx/>
              <a:buChar char="-"/>
              <a:defRPr/>
            </a:pPr>
            <a:endParaRPr lang="en-US" sz="2400" dirty="0">
              <a:solidFill>
                <a:schemeClr val="tx1">
                  <a:lumMod val="85000"/>
                </a:schemeClr>
              </a:solidFill>
              <a:latin typeface="Trebuchet MS" pitchFamily="34" charset="0"/>
            </a:endParaRPr>
          </a:p>
        </p:txBody>
      </p:sp>
      <p:sp>
        <p:nvSpPr>
          <p:cNvPr id="6" name="TextBox 5"/>
          <p:cNvSpPr txBox="1"/>
          <p:nvPr/>
        </p:nvSpPr>
        <p:spPr>
          <a:xfrm>
            <a:off x="1808719" y="1675053"/>
            <a:ext cx="2238828" cy="769441"/>
          </a:xfrm>
          <a:prstGeom prst="rect">
            <a:avLst/>
          </a:prstGeom>
          <a:effectLst>
            <a:glow rad="228600">
              <a:schemeClr val="accent1">
                <a:satMod val="175000"/>
                <a:alpha val="40000"/>
              </a:schemeClr>
            </a:glow>
            <a:outerShdw blurRad="38100" dist="25400" dir="5400000" rotWithShape="0">
              <a:srgbClr val="000000">
                <a:alpha val="40000"/>
              </a:srgbClr>
            </a:outerShdw>
          </a:effectLst>
        </p:spPr>
        <p:style>
          <a:lnRef idx="1">
            <a:schemeClr val="accent5"/>
          </a:lnRef>
          <a:fillRef idx="2">
            <a:schemeClr val="accent5"/>
          </a:fillRef>
          <a:effectRef idx="1">
            <a:schemeClr val="accent5"/>
          </a:effectRef>
          <a:fontRef idx="minor">
            <a:schemeClr val="dk1"/>
          </a:fontRef>
        </p:style>
        <p:txBody>
          <a:bodyPr>
            <a:spAutoFit/>
          </a:bodyPr>
          <a:lstStyle/>
          <a:p>
            <a:pPr algn="ctr" fontAlgn="auto">
              <a:spcBef>
                <a:spcPts val="0"/>
              </a:spcBef>
              <a:spcAft>
                <a:spcPts val="0"/>
              </a:spcAft>
              <a:defRPr/>
            </a:pPr>
            <a:r>
              <a:rPr lang="en-US" sz="2200" dirty="0">
                <a:solidFill>
                  <a:srgbClr val="990000"/>
                </a:solidFill>
                <a:latin typeface="Trebuchet MS" pitchFamily="34" charset="0"/>
              </a:rPr>
              <a:t>Activity center planning</a:t>
            </a:r>
          </a:p>
        </p:txBody>
      </p:sp>
      <p:sp>
        <p:nvSpPr>
          <p:cNvPr id="7" name="Chevron 6"/>
          <p:cNvSpPr/>
          <p:nvPr/>
        </p:nvSpPr>
        <p:spPr>
          <a:xfrm>
            <a:off x="2904547" y="2513253"/>
            <a:ext cx="381000" cy="381000"/>
          </a:xfrm>
          <a:prstGeom prst="chevron">
            <a:avLst/>
          </a:prstGeom>
          <a:solidFill>
            <a:schemeClr val="tx1">
              <a:lumMod val="75000"/>
            </a:schemeClr>
          </a:solidFill>
          <a:scene3d>
            <a:camera prst="orthographicFront">
              <a:rot lat="0" lon="0" rev="81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nvGrpSpPr>
          <p:cNvPr id="9" name="Group 8"/>
          <p:cNvGrpSpPr>
            <a:grpSpLocks/>
          </p:cNvGrpSpPr>
          <p:nvPr/>
        </p:nvGrpSpPr>
        <p:grpSpPr bwMode="auto">
          <a:xfrm>
            <a:off x="4976813" y="989013"/>
            <a:ext cx="2522537" cy="2168525"/>
            <a:chOff x="10923529" y="-1072085"/>
            <a:chExt cx="3200400" cy="2514600"/>
          </a:xfrm>
        </p:grpSpPr>
        <p:sp>
          <p:nvSpPr>
            <p:cNvPr id="10" name="Oval 9"/>
            <p:cNvSpPr/>
            <p:nvPr/>
          </p:nvSpPr>
          <p:spPr>
            <a:xfrm>
              <a:off x="10923529" y="-1072085"/>
              <a:ext cx="3200400" cy="2514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TextBox 10"/>
            <p:cNvSpPr txBox="1"/>
            <p:nvPr/>
          </p:nvSpPr>
          <p:spPr>
            <a:xfrm>
              <a:off x="11228329" y="-281950"/>
              <a:ext cx="2623131" cy="892236"/>
            </a:xfrm>
            <a:prstGeom prst="rect">
              <a:avLst/>
            </a:prstGeom>
            <a:effectLst>
              <a:glow rad="228600">
                <a:schemeClr val="accent1">
                  <a:satMod val="175000"/>
                  <a:alpha val="40000"/>
                </a:schemeClr>
              </a:glow>
              <a:outerShdw blurRad="38100" dist="25400" dir="5400000" rotWithShape="0">
                <a:srgbClr val="000000">
                  <a:alpha val="40000"/>
                </a:srgbClr>
              </a:outerShdw>
            </a:effectLst>
          </p:spPr>
          <p:style>
            <a:lnRef idx="1">
              <a:schemeClr val="accent5"/>
            </a:lnRef>
            <a:fillRef idx="2">
              <a:schemeClr val="accent5"/>
            </a:fillRef>
            <a:effectRef idx="1">
              <a:schemeClr val="accent5"/>
            </a:effectRef>
            <a:fontRef idx="minor">
              <a:schemeClr val="dk1"/>
            </a:fontRef>
          </p:style>
          <p:txBody>
            <a:bodyPr>
              <a:spAutoFit/>
            </a:bodyPr>
            <a:lstStyle/>
            <a:p>
              <a:pPr algn="ctr" fontAlgn="auto">
                <a:spcBef>
                  <a:spcPts val="0"/>
                </a:spcBef>
                <a:spcAft>
                  <a:spcPts val="0"/>
                </a:spcAft>
                <a:defRPr/>
              </a:pPr>
              <a:r>
                <a:rPr lang="en-US" sz="2200" dirty="0">
                  <a:solidFill>
                    <a:srgbClr val="990000"/>
                  </a:solidFill>
                  <a:latin typeface="Trebuchet MS" pitchFamily="34" charset="0"/>
                </a:rPr>
                <a:t>Neighborhood planning</a:t>
              </a:r>
            </a:p>
          </p:txBody>
        </p:sp>
      </p:grpSp>
      <p:sp>
        <p:nvSpPr>
          <p:cNvPr id="12" name="Chevron 11"/>
          <p:cNvSpPr/>
          <p:nvPr/>
        </p:nvSpPr>
        <p:spPr>
          <a:xfrm>
            <a:off x="5469757" y="2513253"/>
            <a:ext cx="381000" cy="381000"/>
          </a:xfrm>
          <a:prstGeom prst="chevron">
            <a:avLst/>
          </a:prstGeom>
          <a:solidFill>
            <a:schemeClr val="tx1">
              <a:lumMod val="75000"/>
            </a:schemeClr>
          </a:solidFill>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3" name="Content Placeholder 2"/>
          <p:cNvSpPr txBox="1">
            <a:spLocks/>
          </p:cNvSpPr>
          <p:nvPr/>
        </p:nvSpPr>
        <p:spPr>
          <a:xfrm>
            <a:off x="5867400" y="3046653"/>
            <a:ext cx="3686174" cy="2165080"/>
          </a:xfrm>
          <a:prstGeom prst="rect">
            <a:avLst/>
          </a:prstGeom>
          <a:scene3d>
            <a:camera prst="orthographicFront">
              <a:rot lat="0" lon="0" rev="20100000"/>
            </a:camera>
            <a:lightRig rig="threePt" dir="t"/>
          </a:scene3d>
        </p:spPr>
        <p:txBody>
          <a:bodyPr>
            <a:normAutofit/>
          </a:bodyPr>
          <a:lstStyle>
            <a:lvl1pPr marL="0" indent="0" algn="l" defTabSz="914400" rtl="0" eaLnBrk="1" latinLnBrk="0" hangingPunct="1">
              <a:spcBef>
                <a:spcPts val="1200"/>
              </a:spcBef>
              <a:spcAft>
                <a:spcPts val="0"/>
              </a:spcAft>
              <a:buClr>
                <a:schemeClr val="accent5"/>
              </a:buClr>
              <a:buFont typeface="Arial" pitchFamily="34" charset="0"/>
              <a:buNone/>
              <a:defRPr sz="1800" b="0" i="0" kern="1200" cap="none" spc="30" baseline="0">
                <a:solidFill>
                  <a:schemeClr val="tx1"/>
                </a:solidFill>
                <a:latin typeface="+mn-lt"/>
                <a:ea typeface="+mn-ea"/>
                <a:cs typeface="Tahoma" pitchFamily="34" charset="0"/>
              </a:defRPr>
            </a:lvl1pPr>
            <a:lvl2pPr marL="171450" indent="-17145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2pPr>
            <a:lvl3pPr marL="344488" indent="-16510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3pPr>
            <a:lvl4pPr marL="517525" indent="-169863"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4pPr>
            <a:lvl5pPr marL="688975" indent="-173038"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5pPr>
            <a:lvl6pPr marL="8686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06984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24358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40817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a:lstStyle>
          <a:p>
            <a:pPr fontAlgn="auto">
              <a:defRPr/>
            </a:pPr>
            <a:r>
              <a:rPr lang="en-US" sz="1200" i="1" dirty="0">
                <a:solidFill>
                  <a:schemeClr val="tx1">
                    <a:lumMod val="85000"/>
                  </a:schemeClr>
                </a:solidFill>
                <a:latin typeface="Trebuchet MS" pitchFamily="34" charset="0"/>
              </a:rPr>
              <a:t>Low Density Residential </a:t>
            </a:r>
            <a:r>
              <a:rPr lang="en-US" sz="1200" i="1" dirty="0" smtClean="0">
                <a:solidFill>
                  <a:schemeClr val="tx1">
                    <a:lumMod val="85000"/>
                  </a:schemeClr>
                </a:solidFill>
                <a:latin typeface="Trebuchet MS" pitchFamily="34" charset="0"/>
              </a:rPr>
              <a:t>Areas</a:t>
            </a:r>
          </a:p>
          <a:p>
            <a:pPr fontAlgn="auto">
              <a:defRPr/>
            </a:pPr>
            <a:r>
              <a:rPr lang="en-US" sz="1200" i="1" dirty="0" smtClean="0">
                <a:solidFill>
                  <a:schemeClr val="tx1">
                    <a:lumMod val="85000"/>
                  </a:schemeClr>
                </a:solidFill>
                <a:latin typeface="Trebuchet MS" pitchFamily="34" charset="0"/>
              </a:rPr>
              <a:t>Suburban Neighborhoods</a:t>
            </a:r>
          </a:p>
          <a:p>
            <a:pPr fontAlgn="auto">
              <a:spcBef>
                <a:spcPts val="0"/>
              </a:spcBef>
              <a:defRPr/>
            </a:pPr>
            <a:endParaRPr lang="en-US" sz="1400" i="1" dirty="0" smtClean="0">
              <a:solidFill>
                <a:schemeClr val="tx1">
                  <a:lumMod val="85000"/>
                </a:schemeClr>
              </a:solidFill>
              <a:latin typeface="Trebuchet MS" pitchFamily="34" charset="0"/>
            </a:endParaRPr>
          </a:p>
        </p:txBody>
      </p:sp>
      <p:sp>
        <p:nvSpPr>
          <p:cNvPr id="14" name="TextBox 12"/>
          <p:cNvSpPr txBox="1">
            <a:spLocks noChangeArrowheads="1"/>
          </p:cNvSpPr>
          <p:nvPr/>
        </p:nvSpPr>
        <p:spPr bwMode="auto">
          <a:xfrm>
            <a:off x="3499520" y="2894013"/>
            <a:ext cx="1778244" cy="1409617"/>
          </a:xfrm>
          <a:prstGeom prst="rect">
            <a:avLst/>
          </a:prstGeom>
          <a:noFill/>
          <a:ln w="9525">
            <a:noFill/>
            <a:miter lim="800000"/>
            <a:headEnd/>
            <a:tailEnd/>
          </a:ln>
        </p:spPr>
        <p:txBody>
          <a:bodyPr wrap="none">
            <a:spAutoFit/>
          </a:bodyPr>
          <a:lstStyle/>
          <a:p>
            <a:pPr algn="ctr"/>
            <a:r>
              <a:rPr lang="en-US" dirty="0" smtClean="0">
                <a:solidFill>
                  <a:srgbClr val="D9D9D9"/>
                </a:solidFill>
                <a:latin typeface="Trebuchet MS" pitchFamily="34" charset="0"/>
              </a:rPr>
              <a:t> </a:t>
            </a:r>
            <a:endParaRPr lang="en-US" dirty="0">
              <a:solidFill>
                <a:srgbClr val="D9D9D9"/>
              </a:solidFill>
              <a:latin typeface="Trebuchet MS" pitchFamily="34" charset="0"/>
            </a:endParaRPr>
          </a:p>
          <a:p>
            <a:pPr algn="ctr"/>
            <a:r>
              <a:rPr lang="en-US" sz="2000" dirty="0">
                <a:solidFill>
                  <a:srgbClr val="990000"/>
                </a:solidFill>
                <a:latin typeface="Trebuchet MS" pitchFamily="34" charset="0"/>
              </a:rPr>
              <a:t>Work Program</a:t>
            </a:r>
          </a:p>
          <a:p>
            <a:pPr algn="ctr"/>
            <a:endParaRPr lang="en-US" dirty="0">
              <a:latin typeface="Corbel" pitchFamily="34" charset="0"/>
            </a:endParaRPr>
          </a:p>
        </p:txBody>
      </p:sp>
      <p:grpSp>
        <p:nvGrpSpPr>
          <p:cNvPr id="15" name="Group 21"/>
          <p:cNvGrpSpPr>
            <a:grpSpLocks/>
          </p:cNvGrpSpPr>
          <p:nvPr/>
        </p:nvGrpSpPr>
        <p:grpSpPr bwMode="auto">
          <a:xfrm>
            <a:off x="1660525" y="3530600"/>
            <a:ext cx="2535238" cy="2178050"/>
            <a:chOff x="13938240" y="3872238"/>
            <a:chExt cx="3200400" cy="2514600"/>
          </a:xfrm>
        </p:grpSpPr>
        <p:sp>
          <p:nvSpPr>
            <p:cNvPr id="16" name="Oval 15"/>
            <p:cNvSpPr/>
            <p:nvPr/>
          </p:nvSpPr>
          <p:spPr>
            <a:xfrm>
              <a:off x="13938240" y="3872238"/>
              <a:ext cx="3200400" cy="2514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TextBox 16"/>
            <p:cNvSpPr txBox="1"/>
            <p:nvPr/>
          </p:nvSpPr>
          <p:spPr>
            <a:xfrm>
              <a:off x="14226873" y="4638088"/>
              <a:ext cx="2623132" cy="982899"/>
            </a:xfrm>
            <a:prstGeom prst="rect">
              <a:avLst/>
            </a:prstGeom>
            <a:effectLst>
              <a:glow rad="228600">
                <a:schemeClr val="accent1">
                  <a:satMod val="175000"/>
                  <a:alpha val="40000"/>
                </a:schemeClr>
              </a:glow>
              <a:outerShdw blurRad="38100" dist="25400" dir="5400000" rotWithShape="0">
                <a:srgbClr val="000000">
                  <a:alpha val="40000"/>
                </a:srgbClr>
              </a:outerShdw>
            </a:effectLst>
          </p:spPr>
          <p:style>
            <a:lnRef idx="1">
              <a:schemeClr val="accent5"/>
            </a:lnRef>
            <a:fillRef idx="2">
              <a:schemeClr val="accent5"/>
            </a:fillRef>
            <a:effectRef idx="1">
              <a:schemeClr val="accent5"/>
            </a:effectRef>
            <a:fontRef idx="minor">
              <a:schemeClr val="dk1"/>
            </a:fontRef>
          </p:style>
          <p:txBody>
            <a:bodyPr>
              <a:spAutoFit/>
            </a:bodyPr>
            <a:lstStyle/>
            <a:p>
              <a:pPr algn="ctr" fontAlgn="auto">
                <a:spcBef>
                  <a:spcPts val="0"/>
                </a:spcBef>
                <a:spcAft>
                  <a:spcPts val="0"/>
                </a:spcAft>
                <a:defRPr/>
              </a:pPr>
              <a:r>
                <a:rPr lang="en-US" sz="1600" b="1" dirty="0">
                  <a:solidFill>
                    <a:srgbClr val="990000"/>
                  </a:solidFill>
                  <a:latin typeface="Trebuchet MS" pitchFamily="34" charset="0"/>
                </a:rPr>
                <a:t>BOS-authorized amendments &amp; special studies</a:t>
              </a:r>
            </a:p>
          </p:txBody>
        </p:sp>
      </p:grpSp>
      <p:sp>
        <p:nvSpPr>
          <p:cNvPr id="18" name="Chevron 17"/>
          <p:cNvSpPr/>
          <p:nvPr/>
        </p:nvSpPr>
        <p:spPr>
          <a:xfrm>
            <a:off x="2904547" y="3656253"/>
            <a:ext cx="381000" cy="381000"/>
          </a:xfrm>
          <a:prstGeom prst="chevron">
            <a:avLst/>
          </a:prstGeom>
          <a:solidFill>
            <a:schemeClr val="tx1">
              <a:lumMod val="75000"/>
            </a:schemeClr>
          </a:solidFill>
          <a:scene3d>
            <a:camera prst="orthographicFront">
              <a:rot lat="0" lon="0" rev="135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9" name="Oval 18"/>
          <p:cNvSpPr/>
          <p:nvPr/>
        </p:nvSpPr>
        <p:spPr>
          <a:xfrm>
            <a:off x="4810125" y="3530600"/>
            <a:ext cx="2514600" cy="226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TextBox 19"/>
          <p:cNvSpPr txBox="1"/>
          <p:nvPr/>
        </p:nvSpPr>
        <p:spPr>
          <a:xfrm>
            <a:off x="4981187" y="4276397"/>
            <a:ext cx="2171321" cy="830997"/>
          </a:xfrm>
          <a:prstGeom prst="rect">
            <a:avLst/>
          </a:prstGeom>
          <a:effectLst>
            <a:glow rad="228600">
              <a:schemeClr val="accent1">
                <a:satMod val="175000"/>
                <a:alpha val="40000"/>
              </a:schemeClr>
            </a:glow>
            <a:outerShdw blurRad="38100" dist="25400" dir="5400000" rotWithShape="0">
              <a:srgbClr val="000000">
                <a:alpha val="40000"/>
              </a:srgbClr>
            </a:outerShdw>
          </a:effectLst>
        </p:spPr>
        <p:style>
          <a:lnRef idx="1">
            <a:schemeClr val="accent5"/>
          </a:lnRef>
          <a:fillRef idx="2">
            <a:schemeClr val="accent5"/>
          </a:fillRef>
          <a:effectRef idx="1">
            <a:schemeClr val="accent5"/>
          </a:effectRef>
          <a:fontRef idx="minor">
            <a:schemeClr val="dk1"/>
          </a:fontRef>
        </p:style>
        <p:txBody>
          <a:bodyPr>
            <a:spAutoFit/>
          </a:bodyPr>
          <a:lstStyle/>
          <a:p>
            <a:pPr algn="ctr" fontAlgn="auto">
              <a:spcBef>
                <a:spcPts val="0"/>
              </a:spcBef>
              <a:spcAft>
                <a:spcPts val="0"/>
              </a:spcAft>
              <a:defRPr/>
            </a:pPr>
            <a:r>
              <a:rPr lang="en-US" sz="1600" b="1" dirty="0" smtClean="0">
                <a:solidFill>
                  <a:srgbClr val="990000"/>
                </a:solidFill>
                <a:latin typeface="Trebuchet MS" pitchFamily="34" charset="0"/>
              </a:rPr>
              <a:t>Countywide and Policy </a:t>
            </a:r>
            <a:r>
              <a:rPr lang="en-US" sz="1600" b="1" dirty="0">
                <a:solidFill>
                  <a:srgbClr val="990000"/>
                </a:solidFill>
                <a:latin typeface="Trebuchet MS" pitchFamily="34" charset="0"/>
              </a:rPr>
              <a:t>Plan amendments</a:t>
            </a:r>
          </a:p>
        </p:txBody>
      </p:sp>
      <p:sp>
        <p:nvSpPr>
          <p:cNvPr id="21" name="Chevron 20"/>
          <p:cNvSpPr/>
          <p:nvPr/>
        </p:nvSpPr>
        <p:spPr>
          <a:xfrm>
            <a:off x="5419147" y="3656253"/>
            <a:ext cx="381000" cy="381000"/>
          </a:xfrm>
          <a:prstGeom prst="chevron">
            <a:avLst/>
          </a:prstGeom>
          <a:solidFill>
            <a:schemeClr val="tx1">
              <a:lumMod val="75000"/>
            </a:schemeClr>
          </a:solidFill>
          <a:scene3d>
            <a:camera prst="orthographicFront">
              <a:rot lat="0" lon="0" rev="189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22" name="Line Callout 1 (Border and Accent Bar) 21"/>
          <p:cNvSpPr/>
          <p:nvPr/>
        </p:nvSpPr>
        <p:spPr>
          <a:xfrm>
            <a:off x="1947306" y="6054064"/>
            <a:ext cx="5076825" cy="374730"/>
          </a:xfrm>
          <a:prstGeom prst="accentBorderCallout1">
            <a:avLst>
              <a:gd name="adj1" fmla="val -54938"/>
              <a:gd name="adj2" fmla="val 49560"/>
              <a:gd name="adj3" fmla="val -599088"/>
              <a:gd name="adj4" fmla="val 4959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rgbClr val="990000"/>
                </a:solidFill>
              </a:rPr>
              <a:t>Informed by ongoing plan monitoring efforts</a:t>
            </a:r>
          </a:p>
        </p:txBody>
      </p:sp>
    </p:spTree>
    <p:extLst>
      <p:ext uri="{BB962C8B-B14F-4D97-AF65-F5344CB8AC3E}">
        <p14:creationId xmlns:p14="http://schemas.microsoft.com/office/powerpoint/2010/main" val="35895684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Planning Studies:  Concept For Future Development</a:t>
            </a:r>
            <a:endParaRPr lang="en-US" sz="3600" dirty="0"/>
          </a:p>
        </p:txBody>
      </p:sp>
      <p:pic>
        <p:nvPicPr>
          <p:cNvPr id="4" name="Content Placeholder 5"/>
          <p:cNvPicPr>
            <a:picLocks noGrp="1" noChangeAspect="1"/>
          </p:cNvPicPr>
          <p:nvPr>
            <p:ph sz="quarter" idx="1"/>
          </p:nvPr>
        </p:nvPicPr>
        <p:blipFill>
          <a:blip r:embed="rId3"/>
          <a:srcRect t="7924" b="8485"/>
          <a:stretch>
            <a:fillRect/>
          </a:stretch>
        </p:blipFill>
        <p:spPr bwMode="auto">
          <a:xfrm>
            <a:off x="609600" y="1447800"/>
            <a:ext cx="4724400" cy="5181599"/>
          </a:xfrm>
          <a:prstGeom prst="rect">
            <a:avLst/>
          </a:prstGeom>
        </p:spPr>
      </p:pic>
      <p:sp>
        <p:nvSpPr>
          <p:cNvPr id="5" name="Content Placeholder 2"/>
          <p:cNvSpPr txBox="1">
            <a:spLocks/>
          </p:cNvSpPr>
          <p:nvPr/>
        </p:nvSpPr>
        <p:spPr>
          <a:xfrm>
            <a:off x="5486400" y="1447800"/>
            <a:ext cx="3581400" cy="5257800"/>
          </a:xfrm>
          <a:prstGeom prst="rect">
            <a:avLst/>
          </a:prstGeom>
        </p:spPr>
        <p:txBody>
          <a:bodyPr>
            <a:normAutofit/>
          </a:bodyPr>
          <a:lstStyle>
            <a:lvl1pPr marL="0" indent="0" algn="l" defTabSz="914400" rtl="0" eaLnBrk="1" latinLnBrk="0" hangingPunct="1">
              <a:spcBef>
                <a:spcPts val="1200"/>
              </a:spcBef>
              <a:spcAft>
                <a:spcPts val="0"/>
              </a:spcAft>
              <a:buClr>
                <a:schemeClr val="accent5"/>
              </a:buClr>
              <a:buFont typeface="Arial" pitchFamily="34" charset="0"/>
              <a:buNone/>
              <a:defRPr sz="1800" b="0" i="0" kern="1200" cap="none" spc="30" baseline="0">
                <a:solidFill>
                  <a:schemeClr val="tx1"/>
                </a:solidFill>
                <a:latin typeface="+mn-lt"/>
                <a:ea typeface="+mn-ea"/>
                <a:cs typeface="Tahoma" pitchFamily="34" charset="0"/>
              </a:defRPr>
            </a:lvl1pPr>
            <a:lvl2pPr marL="171450" indent="-17145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2pPr>
            <a:lvl3pPr marL="344488" indent="-16510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3pPr>
            <a:lvl4pPr marL="517525" indent="-169863"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4pPr>
            <a:lvl5pPr marL="688975" indent="-173038"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5pPr>
            <a:lvl6pPr marL="8686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06984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24358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40817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a:lstStyle>
          <a:p>
            <a:pPr fontAlgn="auto">
              <a:spcBef>
                <a:spcPts val="0"/>
              </a:spcBef>
              <a:defRPr/>
            </a:pPr>
            <a:endParaRPr lang="en-US" sz="2000" dirty="0" smtClean="0">
              <a:solidFill>
                <a:schemeClr val="accent2">
                  <a:lumMod val="75000"/>
                </a:schemeClr>
              </a:solidFill>
              <a:latin typeface="Trebuchet MS" pitchFamily="34" charset="0"/>
            </a:endParaRPr>
          </a:p>
          <a:p>
            <a:pPr fontAlgn="auto">
              <a:spcBef>
                <a:spcPts val="0"/>
              </a:spcBef>
              <a:defRPr/>
            </a:pPr>
            <a:r>
              <a:rPr lang="en-US" sz="2000" dirty="0" smtClean="0">
                <a:solidFill>
                  <a:schemeClr val="accent2">
                    <a:lumMod val="75000"/>
                  </a:schemeClr>
                </a:solidFill>
                <a:latin typeface="Trebuchet MS" pitchFamily="34" charset="0"/>
              </a:rPr>
              <a:t>Estimated </a:t>
            </a:r>
            <a:r>
              <a:rPr lang="en-US" sz="2000" dirty="0">
                <a:solidFill>
                  <a:schemeClr val="accent2">
                    <a:lumMod val="75000"/>
                  </a:schemeClr>
                </a:solidFill>
                <a:latin typeface="Trebuchet MS" pitchFamily="34" charset="0"/>
              </a:rPr>
              <a:t>long term schedule for review: </a:t>
            </a:r>
            <a:endParaRPr lang="en-US" sz="2000" dirty="0" smtClean="0">
              <a:solidFill>
                <a:schemeClr val="accent2">
                  <a:lumMod val="75000"/>
                </a:schemeClr>
              </a:solidFill>
              <a:latin typeface="Trebuchet MS" pitchFamily="34" charset="0"/>
            </a:endParaRPr>
          </a:p>
          <a:p>
            <a:pPr fontAlgn="auto">
              <a:spcBef>
                <a:spcPts val="0"/>
              </a:spcBef>
              <a:defRPr/>
            </a:pPr>
            <a:endParaRPr lang="en-US" sz="2000" dirty="0">
              <a:solidFill>
                <a:schemeClr val="accent2">
                  <a:lumMod val="75000"/>
                </a:schemeClr>
              </a:solidFill>
              <a:latin typeface="Trebuchet MS" pitchFamily="34" charset="0"/>
            </a:endParaRPr>
          </a:p>
          <a:p>
            <a:pPr fontAlgn="auto">
              <a:spcBef>
                <a:spcPts val="0"/>
              </a:spcBef>
              <a:defRPr/>
            </a:pPr>
            <a:r>
              <a:rPr lang="en-US" sz="2000" dirty="0" smtClean="0">
                <a:solidFill>
                  <a:schemeClr val="accent2">
                    <a:lumMod val="75000"/>
                  </a:schemeClr>
                </a:solidFill>
                <a:latin typeface="Trebuchet MS" pitchFamily="34" charset="0"/>
              </a:rPr>
              <a:t>Activity Center Studies:</a:t>
            </a:r>
          </a:p>
          <a:p>
            <a:pPr marL="514350" lvl="1" indent="-342900">
              <a:spcBef>
                <a:spcPts val="0"/>
              </a:spcBef>
              <a:buFontTx/>
              <a:buChar char="-"/>
              <a:defRPr/>
            </a:pPr>
            <a:r>
              <a:rPr lang="en-US" sz="2000" dirty="0" smtClean="0">
                <a:solidFill>
                  <a:schemeClr val="tx1">
                    <a:lumMod val="85000"/>
                  </a:schemeClr>
                </a:solidFill>
                <a:latin typeface="Trebuchet MS" pitchFamily="34" charset="0"/>
              </a:rPr>
              <a:t>Suburban Centers</a:t>
            </a:r>
          </a:p>
          <a:p>
            <a:pPr marL="514350" lvl="1" indent="-342900">
              <a:spcBef>
                <a:spcPts val="0"/>
              </a:spcBef>
              <a:buFontTx/>
              <a:buChar char="-"/>
              <a:defRPr/>
            </a:pPr>
            <a:r>
              <a:rPr lang="en-US" sz="2000" dirty="0" smtClean="0">
                <a:solidFill>
                  <a:schemeClr val="tx1">
                    <a:lumMod val="85000"/>
                  </a:schemeClr>
                </a:solidFill>
                <a:latin typeface="Trebuchet MS" pitchFamily="34" charset="0"/>
              </a:rPr>
              <a:t>Transit Station Areas</a:t>
            </a:r>
          </a:p>
          <a:p>
            <a:pPr marL="514350" lvl="1" indent="-342900">
              <a:spcBef>
                <a:spcPts val="0"/>
              </a:spcBef>
              <a:buFontTx/>
              <a:buChar char="-"/>
              <a:defRPr/>
            </a:pPr>
            <a:r>
              <a:rPr lang="en-US" sz="2000" dirty="0" smtClean="0">
                <a:solidFill>
                  <a:schemeClr val="tx1">
                    <a:lumMod val="85000"/>
                  </a:schemeClr>
                </a:solidFill>
                <a:latin typeface="Trebuchet MS" pitchFamily="34" charset="0"/>
              </a:rPr>
              <a:t>Community Business Centers</a:t>
            </a:r>
          </a:p>
          <a:p>
            <a:pPr marL="514350" lvl="1" indent="-342900">
              <a:spcBef>
                <a:spcPts val="0"/>
              </a:spcBef>
              <a:buFontTx/>
              <a:buChar char="-"/>
              <a:defRPr/>
            </a:pPr>
            <a:r>
              <a:rPr lang="en-US" sz="2000" dirty="0" smtClean="0">
                <a:solidFill>
                  <a:schemeClr val="tx1">
                    <a:lumMod val="85000"/>
                  </a:schemeClr>
                </a:solidFill>
                <a:latin typeface="Trebuchet MS" pitchFamily="34" charset="0"/>
              </a:rPr>
              <a:t>Industrial Areas</a:t>
            </a:r>
          </a:p>
          <a:p>
            <a:pPr marL="514350" lvl="1" indent="-342900">
              <a:spcBef>
                <a:spcPts val="0"/>
              </a:spcBef>
              <a:buFontTx/>
              <a:buChar char="-"/>
              <a:defRPr/>
            </a:pPr>
            <a:r>
              <a:rPr lang="en-US" sz="2000" dirty="0" smtClean="0">
                <a:solidFill>
                  <a:schemeClr val="tx1">
                    <a:lumMod val="85000"/>
                  </a:schemeClr>
                </a:solidFill>
                <a:latin typeface="Trebuchet MS" pitchFamily="34" charset="0"/>
              </a:rPr>
              <a:t>Tysons Corner Urban Center</a:t>
            </a:r>
          </a:p>
          <a:p>
            <a:pPr fontAlgn="auto">
              <a:spcBef>
                <a:spcPts val="0"/>
              </a:spcBef>
              <a:defRPr/>
            </a:pPr>
            <a:r>
              <a:rPr lang="en-US" sz="2000" dirty="0" smtClean="0">
                <a:solidFill>
                  <a:schemeClr val="accent2">
                    <a:lumMod val="75000"/>
                  </a:schemeClr>
                </a:solidFill>
                <a:latin typeface="Trebuchet MS" pitchFamily="34" charset="0"/>
              </a:rPr>
              <a:t>Neighborhood Studies:</a:t>
            </a:r>
          </a:p>
          <a:p>
            <a:pPr marL="514350" lvl="1" indent="-342900">
              <a:spcBef>
                <a:spcPts val="0"/>
              </a:spcBef>
              <a:buFontTx/>
              <a:buChar char="-"/>
              <a:defRPr/>
            </a:pPr>
            <a:r>
              <a:rPr lang="en-US" sz="2000" dirty="0" smtClean="0">
                <a:solidFill>
                  <a:schemeClr val="tx1">
                    <a:lumMod val="85000"/>
                  </a:schemeClr>
                </a:solidFill>
                <a:latin typeface="Trebuchet MS" pitchFamily="34" charset="0"/>
              </a:rPr>
              <a:t>Suburban </a:t>
            </a:r>
            <a:r>
              <a:rPr lang="en-US" sz="2000" dirty="0">
                <a:solidFill>
                  <a:schemeClr val="tx1">
                    <a:lumMod val="85000"/>
                  </a:schemeClr>
                </a:solidFill>
                <a:latin typeface="Trebuchet MS" pitchFamily="34" charset="0"/>
              </a:rPr>
              <a:t>Neighborhoods</a:t>
            </a:r>
          </a:p>
          <a:p>
            <a:pPr marL="514350" lvl="1" indent="-342900">
              <a:spcBef>
                <a:spcPts val="0"/>
              </a:spcBef>
              <a:buFontTx/>
              <a:buChar char="-"/>
              <a:defRPr/>
            </a:pPr>
            <a:r>
              <a:rPr lang="en-US" sz="2000" dirty="0">
                <a:solidFill>
                  <a:schemeClr val="tx1">
                    <a:lumMod val="85000"/>
                  </a:schemeClr>
                </a:solidFill>
                <a:latin typeface="Trebuchet MS" pitchFamily="34" charset="0"/>
              </a:rPr>
              <a:t>Low Density Residential </a:t>
            </a:r>
            <a:r>
              <a:rPr lang="en-US" sz="2000" dirty="0" smtClean="0">
                <a:solidFill>
                  <a:schemeClr val="tx1">
                    <a:lumMod val="85000"/>
                  </a:schemeClr>
                </a:solidFill>
                <a:latin typeface="Trebuchet MS" pitchFamily="34" charset="0"/>
              </a:rPr>
              <a:t>Areas</a:t>
            </a:r>
          </a:p>
          <a:p>
            <a:pPr fontAlgn="auto">
              <a:spcBef>
                <a:spcPts val="0"/>
              </a:spcBef>
              <a:defRPr/>
            </a:pPr>
            <a:endParaRPr lang="en-US" sz="2000" dirty="0">
              <a:solidFill>
                <a:schemeClr val="tx1">
                  <a:lumMod val="85000"/>
                </a:schemeClr>
              </a:solidFill>
              <a:latin typeface="Trebuchet MS" pitchFamily="34" charset="0"/>
            </a:endParaRPr>
          </a:p>
        </p:txBody>
      </p:sp>
    </p:spTree>
    <p:extLst>
      <p:ext uri="{BB962C8B-B14F-4D97-AF65-F5344CB8AC3E}">
        <p14:creationId xmlns:p14="http://schemas.microsoft.com/office/powerpoint/2010/main" val="40298459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57200" y="274638"/>
            <a:ext cx="8229600" cy="715962"/>
          </a:xfrm>
        </p:spPr>
        <p:txBody>
          <a:bodyPr>
            <a:normAutofit/>
          </a:bodyPr>
          <a:lstStyle/>
          <a:p>
            <a:r>
              <a:rPr lang="en-US" sz="3200" dirty="0">
                <a:solidFill>
                  <a:schemeClr val="tx1">
                    <a:lumMod val="65000"/>
                  </a:schemeClr>
                </a:solidFill>
                <a:latin typeface="Trebuchet MS" pitchFamily="34" charset="0"/>
              </a:rPr>
              <a:t>Work Program Criteria:</a:t>
            </a:r>
            <a:endParaRPr lang="en-US" sz="3200" dirty="0">
              <a:solidFill>
                <a:schemeClr val="tx1">
                  <a:lumMod val="65000"/>
                </a:schemeClr>
              </a:solidFill>
            </a:endParaRPr>
          </a:p>
        </p:txBody>
      </p:sp>
      <p:sp>
        <p:nvSpPr>
          <p:cNvPr id="5" name="Content Placeholder 1"/>
          <p:cNvSpPr>
            <a:spLocks noGrp="1"/>
          </p:cNvSpPr>
          <p:nvPr>
            <p:ph sz="quarter" idx="1"/>
          </p:nvPr>
        </p:nvSpPr>
        <p:spPr>
          <a:xfrm>
            <a:off x="352426" y="1066800"/>
            <a:ext cx="7680960" cy="5334000"/>
          </a:xfrm>
          <a:prstGeom prst="rect">
            <a:avLst/>
          </a:prstGeom>
        </p:spPr>
        <p:txBody>
          <a:bodyPr>
            <a:normAutofit fontScale="47500" lnSpcReduction="20000"/>
          </a:bodyPr>
          <a:lstStyle/>
          <a:p>
            <a:pPr marL="285750" indent="-285750">
              <a:buFont typeface="Arial" pitchFamily="34" charset="0"/>
              <a:buChar char="•"/>
            </a:pPr>
            <a:r>
              <a:rPr lang="en-US" sz="3600" dirty="0" smtClean="0">
                <a:latin typeface="Trebuchet MS" pitchFamily="34" charset="0"/>
              </a:rPr>
              <a:t>Address </a:t>
            </a:r>
            <a:r>
              <a:rPr lang="en-US" sz="3600" dirty="0">
                <a:latin typeface="Trebuchet MS" pitchFamily="34" charset="0"/>
              </a:rPr>
              <a:t>emerging community concerns; </a:t>
            </a:r>
            <a:endParaRPr lang="en-US" sz="3600" dirty="0" smtClean="0">
              <a:latin typeface="Trebuchet MS" pitchFamily="34" charset="0"/>
            </a:endParaRPr>
          </a:p>
          <a:p>
            <a:pPr marL="0" indent="0">
              <a:buNone/>
            </a:pPr>
            <a:endParaRPr lang="en-US" sz="3600" dirty="0">
              <a:latin typeface="Trebuchet MS" pitchFamily="34" charset="0"/>
            </a:endParaRPr>
          </a:p>
          <a:p>
            <a:pPr marL="285750" indent="-285750">
              <a:buFont typeface="Arial" pitchFamily="34" charset="0"/>
              <a:buChar char="•"/>
            </a:pPr>
            <a:r>
              <a:rPr lang="en-US" sz="3600" dirty="0">
                <a:latin typeface="Trebuchet MS" pitchFamily="34" charset="0"/>
              </a:rPr>
              <a:t>Respond to actions by others, such as Federal, State, or adjacent jurisdictions; </a:t>
            </a:r>
            <a:endParaRPr lang="en-US" sz="3600" dirty="0" smtClean="0">
              <a:latin typeface="Trebuchet MS" pitchFamily="34" charset="0"/>
            </a:endParaRPr>
          </a:p>
          <a:p>
            <a:pPr marL="0" indent="0">
              <a:buNone/>
            </a:pPr>
            <a:endParaRPr lang="en-US" sz="3600" dirty="0">
              <a:latin typeface="Trebuchet MS" pitchFamily="34" charset="0"/>
            </a:endParaRPr>
          </a:p>
          <a:p>
            <a:pPr marL="285750" indent="-285750">
              <a:buFont typeface="Arial" pitchFamily="34" charset="0"/>
              <a:buChar char="•"/>
            </a:pPr>
            <a:r>
              <a:rPr lang="en-US" sz="3600" dirty="0">
                <a:latin typeface="Trebuchet MS" pitchFamily="34" charset="0"/>
              </a:rPr>
              <a:t>Advance major policy objectives, such as promoting environmental protection, fostering revitalization of designated areas, supporting economic development, preserving open space, providing affordable housing, or balancing transportation infrastructure and public facilities services with growth and development; </a:t>
            </a:r>
            <a:endParaRPr lang="en-US" sz="3600" dirty="0" smtClean="0">
              <a:latin typeface="Trebuchet MS" pitchFamily="34" charset="0"/>
            </a:endParaRPr>
          </a:p>
          <a:p>
            <a:pPr marL="0" indent="0">
              <a:buNone/>
            </a:pPr>
            <a:endParaRPr lang="en-US" sz="3600" dirty="0">
              <a:latin typeface="Trebuchet MS" pitchFamily="34" charset="0"/>
            </a:endParaRPr>
          </a:p>
          <a:p>
            <a:pPr marL="285750" indent="-285750">
              <a:buFont typeface="Arial" pitchFamily="34" charset="0"/>
              <a:buChar char="•"/>
            </a:pPr>
            <a:r>
              <a:rPr lang="en-US" sz="3600" dirty="0">
                <a:latin typeface="Trebuchet MS" pitchFamily="34" charset="0"/>
              </a:rPr>
              <a:t>Better implement the Concept for Future Development; </a:t>
            </a:r>
            <a:endParaRPr lang="en-US" sz="3600" dirty="0" smtClean="0">
              <a:latin typeface="Trebuchet MS" pitchFamily="34" charset="0"/>
            </a:endParaRPr>
          </a:p>
          <a:p>
            <a:pPr marL="0" indent="0">
              <a:buNone/>
            </a:pPr>
            <a:endParaRPr lang="en-US" sz="3600" dirty="0">
              <a:latin typeface="Trebuchet MS" pitchFamily="34" charset="0"/>
            </a:endParaRPr>
          </a:p>
          <a:p>
            <a:pPr marL="285750" indent="-285750">
              <a:buFont typeface="Arial" pitchFamily="34" charset="0"/>
              <a:buChar char="•"/>
            </a:pPr>
            <a:r>
              <a:rPr lang="en-US" sz="3600" dirty="0">
                <a:latin typeface="Trebuchet MS" pitchFamily="34" charset="0"/>
              </a:rPr>
              <a:t>Reflect implementation of Comprehensive Plan guidance through zoning approvals; and/or </a:t>
            </a:r>
            <a:endParaRPr lang="en-US" sz="3600" dirty="0" smtClean="0">
              <a:latin typeface="Trebuchet MS" pitchFamily="34" charset="0"/>
            </a:endParaRPr>
          </a:p>
          <a:p>
            <a:pPr marL="0" indent="0">
              <a:buNone/>
            </a:pPr>
            <a:endParaRPr lang="en-US" sz="3600" dirty="0">
              <a:latin typeface="Trebuchet MS" pitchFamily="34" charset="0"/>
            </a:endParaRPr>
          </a:p>
          <a:p>
            <a:pPr marL="285750" indent="-285750">
              <a:buFont typeface="Arial" pitchFamily="34" charset="0"/>
              <a:buChar char="•"/>
            </a:pPr>
            <a:r>
              <a:rPr lang="en-US" sz="3600" dirty="0">
                <a:latin typeface="Trebuchet MS" pitchFamily="34" charset="0"/>
              </a:rPr>
              <a:t>Respond to or incorporate research derived from technical planning or transportation studies. </a:t>
            </a:r>
          </a:p>
          <a:p>
            <a:endParaRPr lang="en-US" dirty="0">
              <a:latin typeface="Trebuchet MS" pitchFamily="34" charset="0"/>
            </a:endParaRPr>
          </a:p>
        </p:txBody>
      </p:sp>
    </p:spTree>
    <p:extLst>
      <p:ext uri="{BB962C8B-B14F-4D97-AF65-F5344CB8AC3E}">
        <p14:creationId xmlns:p14="http://schemas.microsoft.com/office/powerpoint/2010/main" val="28663848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6675"/>
            <a:ext cx="9994900" cy="672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37746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eaLnBrk="1" hangingPunct="1"/>
            <a:r>
              <a:rPr lang="en-US" dirty="0" smtClean="0">
                <a:solidFill>
                  <a:srgbClr val="990000"/>
                </a:solidFill>
              </a:rPr>
              <a:t>BOS Authorized Plan </a:t>
            </a:r>
            <a:r>
              <a:rPr lang="en-US" dirty="0" smtClean="0">
                <a:solidFill>
                  <a:srgbClr val="990000"/>
                </a:solidFill>
              </a:rPr>
              <a:t>Amendment Process</a:t>
            </a:r>
          </a:p>
        </p:txBody>
      </p:sp>
      <p:sp>
        <p:nvSpPr>
          <p:cNvPr id="29699" name="Rectangle 3"/>
          <p:cNvSpPr>
            <a:spLocks noGrp="1" noChangeArrowheads="1"/>
          </p:cNvSpPr>
          <p:nvPr>
            <p:ph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eaLnBrk="1" hangingPunct="1"/>
            <a:r>
              <a:rPr lang="en-US" sz="2800" dirty="0" smtClean="0"/>
              <a:t>Plan Amendments</a:t>
            </a:r>
          </a:p>
          <a:p>
            <a:pPr lvl="1" eaLnBrk="1" hangingPunct="1"/>
            <a:r>
              <a:rPr lang="en-US" sz="2400" dirty="0" smtClean="0"/>
              <a:t>Board of Supervisors makes motion for staff to evaluate proposed change to Plan</a:t>
            </a:r>
          </a:p>
          <a:p>
            <a:pPr lvl="1" eaLnBrk="1" hangingPunct="1"/>
            <a:r>
              <a:rPr lang="en-US" sz="2400" dirty="0" smtClean="0"/>
              <a:t>May be authorized at any time</a:t>
            </a:r>
          </a:p>
          <a:p>
            <a:pPr lvl="1" eaLnBrk="1" hangingPunct="1"/>
            <a:r>
              <a:rPr lang="en-US" sz="2400" dirty="0" smtClean="0"/>
              <a:t>Special study Plan Amendments are usually for a specified area (vs. for one or a few parcels)</a:t>
            </a:r>
          </a:p>
          <a:p>
            <a:pPr lvl="2" eaLnBrk="1" hangingPunct="1"/>
            <a:r>
              <a:rPr lang="en-US" sz="2000" dirty="0" smtClean="0"/>
              <a:t>Recent examples:  Penn </a:t>
            </a:r>
            <a:r>
              <a:rPr lang="en-US" sz="2000" dirty="0" err="1" smtClean="0"/>
              <a:t>Daw</a:t>
            </a:r>
            <a:r>
              <a:rPr lang="en-US" sz="2000" dirty="0" smtClean="0"/>
              <a:t> CBC, Reston Master Plan</a:t>
            </a:r>
          </a:p>
          <a:p>
            <a:pPr lvl="2" eaLnBrk="1" hangingPunct="1"/>
            <a:r>
              <a:rPr lang="en-US" sz="2000" u="sng" dirty="0" smtClean="0"/>
              <a:t>May</a:t>
            </a:r>
            <a:r>
              <a:rPr lang="en-US" sz="2000" dirty="0" smtClean="0"/>
              <a:t> include review by citizen task force if Supervisor chooses to appoint one, e.g. Reston Master Plan Task Force</a:t>
            </a:r>
          </a:p>
        </p:txBody>
      </p:sp>
    </p:spTree>
    <p:extLst>
      <p:ext uri="{BB962C8B-B14F-4D97-AF65-F5344CB8AC3E}">
        <p14:creationId xmlns:p14="http://schemas.microsoft.com/office/powerpoint/2010/main" val="2212251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solidFill>
                  <a:srgbClr val="990000"/>
                </a:solidFill>
              </a:rPr>
              <a:t>Where is the Plan?</a:t>
            </a:r>
          </a:p>
        </p:txBody>
      </p:sp>
      <p:sp>
        <p:nvSpPr>
          <p:cNvPr id="31747" name="Rectangle 3"/>
          <p:cNvSpPr>
            <a:spLocks noGrp="1" noChangeArrowheads="1"/>
          </p:cNvSpPr>
          <p:nvPr>
            <p:ph type="body" sz="half" idx="4294967295"/>
          </p:nvPr>
        </p:nvSpPr>
        <p:spPr bwMode="auto">
          <a:xfrm>
            <a:off x="685800" y="1295400"/>
            <a:ext cx="8458200" cy="297180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800" dirty="0" smtClean="0"/>
              <a:t>DPZ Web site at </a:t>
            </a:r>
            <a:r>
              <a:rPr lang="en-US" sz="2800" u="sng" dirty="0" smtClean="0">
                <a:solidFill>
                  <a:srgbClr val="990000"/>
                </a:solidFill>
                <a:hlinkClick r:id="rId3"/>
              </a:rPr>
              <a:t>www.fairfaxcounty.gov/dpz</a:t>
            </a:r>
            <a:r>
              <a:rPr lang="en-US" sz="2800" dirty="0" smtClean="0"/>
              <a:t> (updated regularly)</a:t>
            </a:r>
          </a:p>
          <a:p>
            <a:pPr eaLnBrk="1" hangingPunct="1"/>
            <a:r>
              <a:rPr lang="en-US" sz="2800" dirty="0" smtClean="0"/>
              <a:t>Paper versions </a:t>
            </a:r>
          </a:p>
          <a:p>
            <a:pPr eaLnBrk="1" hangingPunct="1">
              <a:buFontTx/>
              <a:buNone/>
            </a:pPr>
            <a:r>
              <a:rPr lang="en-US" sz="2800" dirty="0" smtClean="0"/>
              <a:t>(updated less </a:t>
            </a:r>
          </a:p>
          <a:p>
            <a:pPr eaLnBrk="1" hangingPunct="1">
              <a:buFontTx/>
              <a:buNone/>
            </a:pPr>
            <a:r>
              <a:rPr lang="en-US" sz="2800" dirty="0" smtClean="0"/>
              <a:t>frequently as web)</a:t>
            </a:r>
          </a:p>
        </p:txBody>
      </p:sp>
      <p:sp>
        <p:nvSpPr>
          <p:cNvPr id="97293" name="Text Box 13"/>
          <p:cNvSpPr txBox="1">
            <a:spLocks noChangeArrowheads="1"/>
          </p:cNvSpPr>
          <p:nvPr/>
        </p:nvSpPr>
        <p:spPr bwMode="auto">
          <a:xfrm>
            <a:off x="762000" y="4038600"/>
            <a:ext cx="2971800" cy="1373188"/>
          </a:xfrm>
          <a:prstGeom prst="rect">
            <a:avLst/>
          </a:prstGeom>
          <a:noFill/>
          <a:ln w="9525">
            <a:noFill/>
            <a:miter lim="800000"/>
            <a:headEnd/>
            <a:tailEnd/>
          </a:ln>
          <a:effectLst/>
        </p:spPr>
        <p:txBody>
          <a:bodyPr>
            <a:spAutoFit/>
          </a:bodyPr>
          <a:lstStyle/>
          <a:p>
            <a:pPr>
              <a:buClr>
                <a:schemeClr val="hlink"/>
              </a:buClr>
              <a:buSzPct val="70000"/>
              <a:buFont typeface="Wingdings" pitchFamily="2" charset="2"/>
              <a:buNone/>
              <a:defRPr/>
            </a:pPr>
            <a:r>
              <a:rPr lang="en-US" b="1" dirty="0">
                <a:solidFill>
                  <a:srgbClr val="990000"/>
                </a:solidFill>
                <a:latin typeface="+mn-lt"/>
              </a:rPr>
              <a:t>When in doubt, use the Web Plan</a:t>
            </a:r>
          </a:p>
          <a:p>
            <a:pPr algn="l" eaLnBrk="0" hangingPunct="0">
              <a:spcBef>
                <a:spcPct val="0"/>
              </a:spcBef>
              <a:defRPr/>
            </a:pPr>
            <a:endParaRPr lang="en-US" dirty="0">
              <a:latin typeface="Tahoma" pitchFamily="34" charset="0"/>
            </a:endParaRPr>
          </a:p>
        </p:txBody>
      </p:sp>
      <p:pic>
        <p:nvPicPr>
          <p:cNvPr id="97294" name="Picture 14"/>
          <p:cNvPicPr>
            <a:picLocks noChangeAspect="1" noChangeArrowheads="1"/>
          </p:cNvPicPr>
          <p:nvPr/>
        </p:nvPicPr>
        <p:blipFill>
          <a:blip r:embed="rId4"/>
          <a:srcRect/>
          <a:stretch>
            <a:fillRect/>
          </a:stretch>
        </p:blipFill>
        <p:spPr bwMode="auto">
          <a:xfrm>
            <a:off x="3848100" y="2028825"/>
            <a:ext cx="4976813" cy="38719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223019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dirty="0" smtClean="0">
                <a:solidFill>
                  <a:srgbClr val="990000"/>
                </a:solidFill>
              </a:rPr>
              <a:t>Information Sources</a:t>
            </a:r>
          </a:p>
        </p:txBody>
      </p:sp>
      <p:sp>
        <p:nvSpPr>
          <p:cNvPr id="32771" name="Rectangle 3"/>
          <p:cNvSpPr>
            <a:spLocks noGrp="1" noChangeArrowheads="1"/>
          </p:cNvSpPr>
          <p:nvPr>
            <p:ph sz="quarter" idx="1"/>
          </p:nvPr>
        </p:nvSpPr>
        <p:spPr bwMode="auto">
          <a:xfrm>
            <a:off x="457200" y="1219200"/>
            <a:ext cx="8229600" cy="4906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pPr eaLnBrk="1" hangingPunct="1">
              <a:lnSpc>
                <a:spcPct val="80000"/>
              </a:lnSpc>
            </a:pPr>
            <a:r>
              <a:rPr lang="en-US" sz="2000" dirty="0" smtClean="0"/>
              <a:t>See the DPZ Web site at </a:t>
            </a:r>
            <a:r>
              <a:rPr lang="en-US" sz="2000" dirty="0" smtClean="0">
                <a:hlinkClick r:id="rId3"/>
              </a:rPr>
              <a:t>www.fairfaxcounty.gov/dpz</a:t>
            </a:r>
            <a:r>
              <a:rPr lang="en-US" sz="2000" dirty="0" smtClean="0"/>
              <a:t> for:</a:t>
            </a:r>
          </a:p>
          <a:p>
            <a:pPr lvl="1" eaLnBrk="1" hangingPunct="1">
              <a:lnSpc>
                <a:spcPct val="80000"/>
              </a:lnSpc>
            </a:pPr>
            <a:r>
              <a:rPr lang="en-US" sz="2000" dirty="0" smtClean="0"/>
              <a:t>Fairfax Forward Web </a:t>
            </a:r>
            <a:r>
              <a:rPr lang="en-US" sz="2000" dirty="0" smtClean="0"/>
              <a:t>site </a:t>
            </a:r>
          </a:p>
          <a:p>
            <a:pPr lvl="1" eaLnBrk="1" hangingPunct="1">
              <a:lnSpc>
                <a:spcPct val="80000"/>
              </a:lnSpc>
            </a:pPr>
            <a:r>
              <a:rPr lang="en-US" sz="2000" dirty="0" smtClean="0"/>
              <a:t>The Comprehensive Plan</a:t>
            </a:r>
          </a:p>
          <a:p>
            <a:pPr lvl="1" eaLnBrk="1" hangingPunct="1">
              <a:lnSpc>
                <a:spcPct val="80000"/>
              </a:lnSpc>
            </a:pPr>
            <a:r>
              <a:rPr lang="en-US" sz="2000" dirty="0" smtClean="0"/>
              <a:t>Plan’s </a:t>
            </a:r>
            <a:r>
              <a:rPr lang="en-US" sz="2000" dirty="0" smtClean="0"/>
              <a:t>Glossary for definitions of planning terms</a:t>
            </a:r>
          </a:p>
          <a:p>
            <a:pPr lvl="1" eaLnBrk="1" hangingPunct="1">
              <a:lnSpc>
                <a:spcPct val="80000"/>
              </a:lnSpc>
            </a:pPr>
            <a:r>
              <a:rPr lang="en-US" sz="2000" dirty="0" smtClean="0"/>
              <a:t>Information about other planning </a:t>
            </a:r>
            <a:r>
              <a:rPr lang="en-US" sz="2000" dirty="0" smtClean="0"/>
              <a:t>and zoning activities</a:t>
            </a:r>
            <a:endParaRPr lang="en-US" sz="2000" dirty="0" smtClean="0"/>
          </a:p>
          <a:p>
            <a:pPr lvl="1" eaLnBrk="1" hangingPunct="1">
              <a:lnSpc>
                <a:spcPct val="80000"/>
              </a:lnSpc>
              <a:buFontTx/>
              <a:buNone/>
            </a:pPr>
            <a:endParaRPr lang="en-US" sz="2000" dirty="0" smtClean="0"/>
          </a:p>
          <a:p>
            <a:pPr eaLnBrk="1" hangingPunct="1">
              <a:lnSpc>
                <a:spcPct val="80000"/>
              </a:lnSpc>
            </a:pPr>
            <a:r>
              <a:rPr lang="en-US" sz="2000" dirty="0" smtClean="0"/>
              <a:t>E-mail subscription service: go to County Web site to “E-Subscriptions” and sign up for “Comprehensive Plan Announcements”</a:t>
            </a:r>
          </a:p>
          <a:p>
            <a:pPr eaLnBrk="1" hangingPunct="1">
              <a:lnSpc>
                <a:spcPct val="80000"/>
              </a:lnSpc>
              <a:buFontTx/>
              <a:buNone/>
            </a:pPr>
            <a:r>
              <a:rPr lang="en-US" sz="2000" dirty="0" smtClean="0"/>
              <a:t>		</a:t>
            </a:r>
            <a:r>
              <a:rPr lang="en-US" sz="2000" dirty="0" smtClean="0">
                <a:hlinkClick r:id="rId4"/>
              </a:rPr>
              <a:t>www.fairfaxcounty.gov</a:t>
            </a:r>
            <a:r>
              <a:rPr lang="en-US" sz="2000" dirty="0" smtClean="0"/>
              <a:t> </a:t>
            </a:r>
          </a:p>
          <a:p>
            <a:pPr eaLnBrk="1" hangingPunct="1">
              <a:lnSpc>
                <a:spcPct val="80000"/>
              </a:lnSpc>
              <a:buFontTx/>
              <a:buNone/>
            </a:pPr>
            <a:endParaRPr lang="en-US" sz="2000" dirty="0" smtClean="0"/>
          </a:p>
          <a:p>
            <a:pPr eaLnBrk="1" hangingPunct="1">
              <a:lnSpc>
                <a:spcPct val="80000"/>
              </a:lnSpc>
            </a:pPr>
            <a:r>
              <a:rPr lang="en-US" sz="2000" dirty="0" smtClean="0"/>
              <a:t>Call or visit the Planner of the Day, Planning Division </a:t>
            </a:r>
          </a:p>
          <a:p>
            <a:pPr lvl="1" eaLnBrk="1" hangingPunct="1">
              <a:lnSpc>
                <a:spcPct val="80000"/>
              </a:lnSpc>
            </a:pPr>
            <a:r>
              <a:rPr lang="en-US" sz="2000" dirty="0" smtClean="0"/>
              <a:t>(703) 324-1380 </a:t>
            </a:r>
          </a:p>
          <a:p>
            <a:pPr lvl="1" eaLnBrk="1" hangingPunct="1">
              <a:lnSpc>
                <a:spcPct val="80000"/>
              </a:lnSpc>
            </a:pPr>
            <a:r>
              <a:rPr lang="en-US" sz="2000" dirty="0" smtClean="0"/>
              <a:t>Available weekdays 8 a.m. – 4:30 p.m</a:t>
            </a:r>
            <a:r>
              <a:rPr lang="en-US" sz="2000" dirty="0" smtClean="0"/>
              <a:t>.</a:t>
            </a:r>
          </a:p>
          <a:p>
            <a:pPr marL="457200" lvl="1" indent="0" eaLnBrk="1" hangingPunct="1">
              <a:lnSpc>
                <a:spcPct val="80000"/>
              </a:lnSpc>
              <a:buNone/>
            </a:pPr>
            <a:endParaRPr lang="en-US" sz="2000" dirty="0" smtClean="0"/>
          </a:p>
          <a:p>
            <a:pPr>
              <a:lnSpc>
                <a:spcPct val="80000"/>
              </a:lnSpc>
            </a:pPr>
            <a:r>
              <a:rPr lang="en-US" sz="2000" dirty="0" smtClean="0"/>
              <a:t>Call or visit the Planner of the Day, Zoning Evaluation Division </a:t>
            </a:r>
          </a:p>
          <a:p>
            <a:pPr lvl="1">
              <a:lnSpc>
                <a:spcPct val="80000"/>
              </a:lnSpc>
            </a:pPr>
            <a:r>
              <a:rPr lang="en-US" sz="2000" dirty="0" smtClean="0"/>
              <a:t>(703) 324-1290 </a:t>
            </a:r>
          </a:p>
          <a:p>
            <a:pPr lvl="1">
              <a:lnSpc>
                <a:spcPct val="80000"/>
              </a:lnSpc>
            </a:pPr>
            <a:r>
              <a:rPr lang="en-US" sz="2000" dirty="0" smtClean="0"/>
              <a:t>Available weekdays 8 a.m. – 4:30 p.m.</a:t>
            </a:r>
          </a:p>
          <a:p>
            <a:pPr lvl="1" eaLnBrk="1" hangingPunct="1">
              <a:lnSpc>
                <a:spcPct val="80000"/>
              </a:lnSpc>
            </a:pPr>
            <a:endParaRPr lang="en-US" sz="2000" dirty="0" smtClean="0"/>
          </a:p>
          <a:p>
            <a:pPr lvl="1" eaLnBrk="1" hangingPunct="1">
              <a:lnSpc>
                <a:spcPct val="80000"/>
              </a:lnSpc>
            </a:pPr>
            <a:endParaRPr lang="en-US" sz="2000" dirty="0"/>
          </a:p>
          <a:p>
            <a:pPr lvl="1" eaLnBrk="1" hangingPunct="1">
              <a:lnSpc>
                <a:spcPct val="80000"/>
              </a:lnSpc>
            </a:pPr>
            <a:endParaRPr lang="en-US" sz="2000" dirty="0" smtClean="0"/>
          </a:p>
          <a:p>
            <a:pPr eaLnBrk="1" hangingPunct="1">
              <a:lnSpc>
                <a:spcPct val="80000"/>
              </a:lnSpc>
              <a:buFontTx/>
              <a:buNone/>
            </a:pPr>
            <a:endParaRPr lang="en-US" sz="2000" dirty="0" smtClean="0"/>
          </a:p>
        </p:txBody>
      </p:sp>
    </p:spTree>
    <p:extLst>
      <p:ext uri="{BB962C8B-B14F-4D97-AF65-F5344CB8AC3E}">
        <p14:creationId xmlns:p14="http://schemas.microsoft.com/office/powerpoint/2010/main" val="288147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eaLnBrk="1" hangingPunct="1"/>
            <a:r>
              <a:rPr lang="en-US" sz="4000" smtClean="0">
                <a:solidFill>
                  <a:srgbClr val="990000"/>
                </a:solidFill>
              </a:rPr>
              <a:t>Department of Planning and Zoning</a:t>
            </a:r>
          </a:p>
        </p:txBody>
      </p:sp>
      <p:sp>
        <p:nvSpPr>
          <p:cNvPr id="4099" name="Content Placeholder 4"/>
          <p:cNvSpPr>
            <a:spLocks noGrp="1"/>
          </p:cNvSpPr>
          <p:nvPr>
            <p:ph idx="4294967295"/>
          </p:nvPr>
        </p:nvSpPr>
        <p:spPr bwMode="auto">
          <a:xfrm>
            <a:off x="5105400" y="1600200"/>
            <a:ext cx="4038600" cy="5029200"/>
          </a:xfrm>
          <a:prstGeom prst="rect">
            <a:avLst/>
          </a:prstGeom>
          <a:ln>
            <a:miter lim="800000"/>
            <a:headEnd/>
            <a:tailEnd/>
          </a:ln>
        </p:spPr>
        <p:txBody>
          <a:bodyPr>
            <a:normAutofit fontScale="92500" lnSpcReduction="20000"/>
          </a:bodyPr>
          <a:lstStyle/>
          <a:p>
            <a:pPr eaLnBrk="1" hangingPunct="1">
              <a:defRPr/>
            </a:pPr>
            <a:r>
              <a:rPr lang="en-US" dirty="0" smtClean="0"/>
              <a:t>Planning Division</a:t>
            </a:r>
          </a:p>
          <a:p>
            <a:pPr lvl="1" eaLnBrk="1" hangingPunct="1">
              <a:defRPr/>
            </a:pPr>
            <a:r>
              <a:rPr lang="en-US" dirty="0" smtClean="0"/>
              <a:t>Comprehensive Plan</a:t>
            </a:r>
          </a:p>
          <a:p>
            <a:pPr lvl="1" eaLnBrk="1" hangingPunct="1">
              <a:defRPr/>
            </a:pPr>
            <a:r>
              <a:rPr lang="en-US" dirty="0" smtClean="0"/>
              <a:t>Planning Studies</a:t>
            </a:r>
          </a:p>
          <a:p>
            <a:pPr lvl="1" eaLnBrk="1" hangingPunct="1">
              <a:defRPr/>
            </a:pPr>
            <a:r>
              <a:rPr lang="en-US" dirty="0" smtClean="0"/>
              <a:t>Plan Amendments</a:t>
            </a:r>
          </a:p>
          <a:p>
            <a:pPr lvl="1" eaLnBrk="1" hangingPunct="1">
              <a:defRPr/>
            </a:pPr>
            <a:r>
              <a:rPr lang="en-US" dirty="0" smtClean="0"/>
              <a:t>Public Facilities and Heritage Resources Planning</a:t>
            </a:r>
          </a:p>
          <a:p>
            <a:pPr eaLnBrk="1" hangingPunct="1">
              <a:defRPr/>
            </a:pPr>
            <a:r>
              <a:rPr lang="en-US" dirty="0" smtClean="0"/>
              <a:t>Zoning Administration Division</a:t>
            </a:r>
          </a:p>
          <a:p>
            <a:pPr lvl="1" eaLnBrk="1" hangingPunct="1">
              <a:defRPr/>
            </a:pPr>
            <a:r>
              <a:rPr lang="en-US" dirty="0" smtClean="0"/>
              <a:t>Zoning Ordinance</a:t>
            </a:r>
          </a:p>
          <a:p>
            <a:pPr lvl="1" eaLnBrk="1" hangingPunct="1">
              <a:defRPr/>
            </a:pPr>
            <a:r>
              <a:rPr lang="en-US" dirty="0" smtClean="0"/>
              <a:t>Use Permits</a:t>
            </a:r>
          </a:p>
          <a:p>
            <a:pPr lvl="1" eaLnBrk="1" hangingPunct="1">
              <a:defRPr/>
            </a:pPr>
            <a:r>
              <a:rPr lang="en-US" dirty="0" smtClean="0"/>
              <a:t>Sign Permits</a:t>
            </a:r>
          </a:p>
          <a:p>
            <a:pPr lvl="1" eaLnBrk="1" hangingPunct="1">
              <a:defRPr/>
            </a:pPr>
            <a:r>
              <a:rPr lang="en-US" dirty="0" smtClean="0"/>
              <a:t>Zoning Inspections</a:t>
            </a:r>
          </a:p>
          <a:p>
            <a:pPr eaLnBrk="1" hangingPunct="1">
              <a:defRPr/>
            </a:pPr>
            <a:r>
              <a:rPr lang="en-US" dirty="0" smtClean="0"/>
              <a:t>Zoning Evaluation Division</a:t>
            </a:r>
          </a:p>
          <a:p>
            <a:pPr lvl="1" eaLnBrk="1" hangingPunct="1">
              <a:defRPr/>
            </a:pPr>
            <a:r>
              <a:rPr lang="en-US" dirty="0" smtClean="0"/>
              <a:t>Rezoning, Special Exception, Special Permit, and Variance Applications</a:t>
            </a:r>
          </a:p>
        </p:txBody>
      </p:sp>
      <p:pic>
        <p:nvPicPr>
          <p:cNvPr id="410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238" y="1147763"/>
            <a:ext cx="4303712"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9709852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solidFill>
                  <a:srgbClr val="990000"/>
                </a:solidFill>
              </a:rPr>
              <a:t>The Comprehensive Plan</a:t>
            </a:r>
          </a:p>
        </p:txBody>
      </p:sp>
      <p:sp>
        <p:nvSpPr>
          <p:cNvPr id="9219" name="Rectangle 8"/>
          <p:cNvSpPr>
            <a:spLocks noGrp="1" noChangeArrowheads="1"/>
          </p:cNvSpPr>
          <p:nvPr>
            <p:ph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80000"/>
              </a:lnSpc>
            </a:pPr>
            <a:r>
              <a:rPr lang="en-US" dirty="0" smtClean="0"/>
              <a:t>Statutory mandate: required by the Code of Virginia to shape the orderly development of the county </a:t>
            </a:r>
          </a:p>
          <a:p>
            <a:pPr>
              <a:lnSpc>
                <a:spcPct val="80000"/>
              </a:lnSpc>
            </a:pPr>
            <a:r>
              <a:rPr lang="en-US" sz="2600" dirty="0" smtClean="0"/>
              <a:t>Plan contains recommendations, is NOT law</a:t>
            </a:r>
          </a:p>
          <a:p>
            <a:pPr eaLnBrk="1" hangingPunct="1">
              <a:lnSpc>
                <a:spcPct val="80000"/>
              </a:lnSpc>
            </a:pPr>
            <a:r>
              <a:rPr lang="en-US" dirty="0" smtClean="0"/>
              <a:t>Plan shall show the locality’s long range recommendations for general development</a:t>
            </a:r>
          </a:p>
          <a:p>
            <a:pPr eaLnBrk="1" hangingPunct="1">
              <a:lnSpc>
                <a:spcPct val="80000"/>
              </a:lnSpc>
            </a:pPr>
            <a:r>
              <a:rPr lang="en-US" dirty="0" smtClean="0"/>
              <a:t>Includes a Transportation Plan</a:t>
            </a:r>
          </a:p>
          <a:p>
            <a:pPr eaLnBrk="1" hangingPunct="1">
              <a:lnSpc>
                <a:spcPct val="80000"/>
              </a:lnSpc>
            </a:pPr>
            <a:r>
              <a:rPr lang="en-US" dirty="0" smtClean="0"/>
              <a:t>Plan shall be reviewed by the Planning Commission at least once every five years</a:t>
            </a:r>
          </a:p>
        </p:txBody>
      </p:sp>
    </p:spTree>
    <p:extLst>
      <p:ext uri="{BB962C8B-B14F-4D97-AF65-F5344CB8AC3E}">
        <p14:creationId xmlns:p14="http://schemas.microsoft.com/office/powerpoint/2010/main" val="16080643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bwMode="auto">
          <a:ln>
            <a:miter lim="800000"/>
            <a:headEnd/>
            <a:tailEnd/>
          </a:ln>
        </p:spPr>
        <p:txBody>
          <a:bodyPr vert="horz" wrap="square" lIns="91440" tIns="45720" rIns="91440" bIns="45720" numCol="1" anchor="t" anchorCtr="0" compatLnSpc="1">
            <a:prstTxWarp prst="textNoShape">
              <a:avLst/>
            </a:prstTxWarp>
            <a:normAutofit fontScale="90000"/>
          </a:bodyPr>
          <a:lstStyle/>
          <a:p>
            <a:pPr marL="342900" indent="-342900" eaLnBrk="1" hangingPunct="1">
              <a:spcBef>
                <a:spcPct val="20000"/>
              </a:spcBef>
              <a:defRPr/>
            </a:pPr>
            <a:r>
              <a:rPr lang="en-US" sz="4000" dirty="0" smtClean="0">
                <a:solidFill>
                  <a:srgbClr val="990000"/>
                </a:solidFill>
                <a:ea typeface="+mn-ea"/>
                <a:cs typeface="+mn-cs"/>
              </a:rPr>
              <a:t>Comprehensive Plan vs.                Zoning Ordinance</a:t>
            </a:r>
            <a:endParaRPr lang="en-US" sz="4000" dirty="0" smtClean="0">
              <a:solidFill>
                <a:srgbClr val="990000"/>
              </a:solidFill>
            </a:endParaRPr>
          </a:p>
        </p:txBody>
      </p:sp>
      <p:sp>
        <p:nvSpPr>
          <p:cNvPr id="8195" name="Text Placeholder 4"/>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en-US" smtClean="0"/>
              <a:t>Comprehensive Plan</a:t>
            </a:r>
          </a:p>
        </p:txBody>
      </p:sp>
      <p:sp>
        <p:nvSpPr>
          <p:cNvPr id="8197" name="Text Placeholder 5"/>
          <p:cNvSpPr>
            <a:spLocks noGrp="1"/>
          </p:cNvSpPr>
          <p:nvPr>
            <p:ph type="body" sz="half" idx="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en-US" smtClean="0"/>
              <a:t>Zoning Ordinance</a:t>
            </a:r>
          </a:p>
        </p:txBody>
      </p:sp>
      <p:sp>
        <p:nvSpPr>
          <p:cNvPr id="8196" name="Content Placeholder 3"/>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pPr eaLnBrk="1" hangingPunct="1"/>
            <a:r>
              <a:rPr lang="en-US" sz="2000" smtClean="0"/>
              <a:t>Guide – Recommendations</a:t>
            </a:r>
          </a:p>
          <a:p>
            <a:pPr eaLnBrk="1" hangingPunct="1"/>
            <a:r>
              <a:rPr lang="en-US" sz="2000" smtClean="0"/>
              <a:t>Supplies general policies and text regarding land use, transportation, environmental protections, heritage resources, public facilities, parks, etc. </a:t>
            </a:r>
          </a:p>
          <a:p>
            <a:pPr eaLnBrk="1" hangingPunct="1">
              <a:lnSpc>
                <a:spcPct val="90000"/>
              </a:lnSpc>
            </a:pPr>
            <a:r>
              <a:rPr lang="en-US" sz="2000" smtClean="0"/>
              <a:t>Land uses </a:t>
            </a:r>
          </a:p>
          <a:p>
            <a:pPr lvl="1" eaLnBrk="1" hangingPunct="1">
              <a:lnSpc>
                <a:spcPct val="90000"/>
              </a:lnSpc>
            </a:pPr>
            <a:r>
              <a:rPr lang="en-US" sz="1600" smtClean="0"/>
              <a:t>Residential </a:t>
            </a:r>
          </a:p>
          <a:p>
            <a:pPr lvl="1" eaLnBrk="1" hangingPunct="1">
              <a:lnSpc>
                <a:spcPct val="90000"/>
              </a:lnSpc>
            </a:pPr>
            <a:r>
              <a:rPr lang="en-US" sz="1600" smtClean="0"/>
              <a:t>Industrial </a:t>
            </a:r>
          </a:p>
          <a:p>
            <a:pPr lvl="1" eaLnBrk="1" hangingPunct="1">
              <a:lnSpc>
                <a:spcPct val="90000"/>
              </a:lnSpc>
            </a:pPr>
            <a:r>
              <a:rPr lang="en-US" sz="1600" smtClean="0"/>
              <a:t>Office </a:t>
            </a:r>
          </a:p>
          <a:p>
            <a:pPr lvl="1" eaLnBrk="1" hangingPunct="1">
              <a:lnSpc>
                <a:spcPct val="90000"/>
              </a:lnSpc>
            </a:pPr>
            <a:r>
              <a:rPr lang="en-US" sz="1600" smtClean="0"/>
              <a:t>Mixed Use </a:t>
            </a:r>
          </a:p>
          <a:p>
            <a:pPr lvl="1" eaLnBrk="1" hangingPunct="1">
              <a:lnSpc>
                <a:spcPct val="90000"/>
              </a:lnSpc>
            </a:pPr>
            <a:r>
              <a:rPr lang="en-US" sz="1600" smtClean="0"/>
              <a:t>Retail </a:t>
            </a:r>
          </a:p>
          <a:p>
            <a:pPr lvl="1" eaLnBrk="1" hangingPunct="1">
              <a:lnSpc>
                <a:spcPct val="90000"/>
              </a:lnSpc>
            </a:pPr>
            <a:r>
              <a:rPr lang="en-US" sz="1600" smtClean="0"/>
              <a:t>Institutional</a:t>
            </a:r>
          </a:p>
          <a:p>
            <a:pPr lvl="1" eaLnBrk="1" hangingPunct="1">
              <a:lnSpc>
                <a:spcPct val="90000"/>
              </a:lnSpc>
            </a:pPr>
            <a:r>
              <a:rPr lang="en-US" sz="1600" smtClean="0"/>
              <a:t>Public Parks</a:t>
            </a:r>
          </a:p>
          <a:p>
            <a:pPr eaLnBrk="1" hangingPunct="1"/>
            <a:endParaRPr lang="en-US" sz="2000" smtClean="0"/>
          </a:p>
        </p:txBody>
      </p:sp>
      <p:sp>
        <p:nvSpPr>
          <p:cNvPr id="7174" name="Content Placeholder 6"/>
          <p:cNvSpPr>
            <a:spLocks noGrp="1"/>
          </p:cNvSpPr>
          <p:nvPr>
            <p:ph sz="half" idx="4"/>
          </p:nvPr>
        </p:nvSpPr>
        <p:spPr bwMode="auto">
          <a:ln>
            <a:miter lim="800000"/>
            <a:headEnd/>
            <a:tailEnd/>
          </a:ln>
        </p:spPr>
        <p:txBody>
          <a:bodyPr vert="horz" wrap="square" lIns="91440" tIns="45720" rIns="91440" bIns="45720" numCol="1" anchor="t" anchorCtr="0" compatLnSpc="1">
            <a:prstTxWarp prst="textNoShape">
              <a:avLst/>
            </a:prstTxWarp>
            <a:normAutofit/>
          </a:bodyPr>
          <a:lstStyle/>
          <a:p>
            <a:pPr eaLnBrk="1" hangingPunct="1">
              <a:defRPr/>
            </a:pPr>
            <a:r>
              <a:rPr lang="en-US" sz="2000" dirty="0" smtClean="0"/>
              <a:t>Law – Body of Regulations</a:t>
            </a:r>
          </a:p>
          <a:p>
            <a:pPr eaLnBrk="1" hangingPunct="1">
              <a:defRPr/>
            </a:pPr>
            <a:r>
              <a:rPr lang="en-US" sz="2000" dirty="0" smtClean="0"/>
              <a:t>Implements the Plan</a:t>
            </a:r>
          </a:p>
          <a:p>
            <a:pPr eaLnBrk="1" hangingPunct="1">
              <a:defRPr/>
            </a:pPr>
            <a:r>
              <a:rPr lang="en-US" sz="2000" dirty="0" smtClean="0"/>
              <a:t>Identifies uses and standards for use as well as setbacks, height and open space</a:t>
            </a:r>
          </a:p>
          <a:p>
            <a:pPr marL="381000" indent="-381000" eaLnBrk="1" hangingPunct="1">
              <a:lnSpc>
                <a:spcPct val="90000"/>
              </a:lnSpc>
              <a:defRPr/>
            </a:pPr>
            <a:r>
              <a:rPr lang="en-US" sz="2000" dirty="0" smtClean="0"/>
              <a:t>Zoning Districts </a:t>
            </a:r>
          </a:p>
          <a:p>
            <a:pPr marL="781050" lvl="1" indent="-381000" eaLnBrk="1" hangingPunct="1">
              <a:lnSpc>
                <a:spcPct val="90000"/>
              </a:lnSpc>
              <a:defRPr/>
            </a:pPr>
            <a:r>
              <a:rPr lang="en-US" sz="1600" dirty="0" smtClean="0"/>
              <a:t>Residential (R-C,  R-1, R-12) </a:t>
            </a:r>
          </a:p>
          <a:p>
            <a:pPr marL="781050" lvl="1" indent="-381000" eaLnBrk="1" hangingPunct="1">
              <a:lnSpc>
                <a:spcPct val="90000"/>
              </a:lnSpc>
              <a:defRPr/>
            </a:pPr>
            <a:r>
              <a:rPr lang="en-US" sz="1600" dirty="0" smtClean="0"/>
              <a:t>Commercial (C-1, C-2, C-5)</a:t>
            </a:r>
          </a:p>
          <a:p>
            <a:pPr marL="781050" lvl="1" indent="-381000" eaLnBrk="1" hangingPunct="1">
              <a:lnSpc>
                <a:spcPct val="90000"/>
              </a:lnSpc>
              <a:defRPr/>
            </a:pPr>
            <a:r>
              <a:rPr lang="en-US" sz="1600" dirty="0" smtClean="0"/>
              <a:t>Industrial (I-3, I-4, I-5) </a:t>
            </a:r>
          </a:p>
          <a:p>
            <a:pPr marL="781050" lvl="1" indent="-381000" eaLnBrk="1" hangingPunct="1">
              <a:lnSpc>
                <a:spcPct val="90000"/>
              </a:lnSpc>
              <a:defRPr/>
            </a:pPr>
            <a:r>
              <a:rPr lang="en-US" sz="1600" dirty="0" smtClean="0"/>
              <a:t>Planned Development (PDC, PDH)</a:t>
            </a:r>
          </a:p>
          <a:p>
            <a:pPr eaLnBrk="1" hangingPunct="1">
              <a:defRPr/>
            </a:pPr>
            <a:endParaRPr lang="en-US" sz="2000" dirty="0" smtClean="0"/>
          </a:p>
        </p:txBody>
      </p:sp>
      <p:sp>
        <p:nvSpPr>
          <p:cNvPr id="8199" name="Rectangle 7"/>
          <p:cNvSpPr>
            <a:spLocks noChangeArrowheads="1"/>
          </p:cNvSpPr>
          <p:nvPr/>
        </p:nvSpPr>
        <p:spPr bwMode="auto">
          <a:xfrm>
            <a:off x="4786313" y="5384800"/>
            <a:ext cx="35194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2000" b="1">
                <a:solidFill>
                  <a:srgbClr val="990000"/>
                </a:solidFill>
                <a:latin typeface="Calibri" pitchFamily="34" charset="0"/>
              </a:rPr>
              <a:t>Proposals to rezone property are evaluated for conformance with the Comprehensive Plan</a:t>
            </a:r>
          </a:p>
        </p:txBody>
      </p:sp>
    </p:spTree>
    <p:extLst>
      <p:ext uri="{BB962C8B-B14F-4D97-AF65-F5344CB8AC3E}">
        <p14:creationId xmlns:p14="http://schemas.microsoft.com/office/powerpoint/2010/main" val="38745246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5"/>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sz="5400" dirty="0" smtClean="0">
                <a:solidFill>
                  <a:schemeClr val="tx2">
                    <a:lumMod val="20000"/>
                    <a:lumOff val="80000"/>
                  </a:schemeClr>
                </a:solidFill>
              </a:rPr>
              <a:t>Comprehensive Planning</a:t>
            </a:r>
            <a:br>
              <a:rPr lang="en-US" sz="5400" dirty="0" smtClean="0">
                <a:solidFill>
                  <a:schemeClr val="tx2">
                    <a:lumMod val="20000"/>
                    <a:lumOff val="80000"/>
                  </a:schemeClr>
                </a:solidFill>
              </a:rPr>
            </a:br>
            <a:r>
              <a:rPr lang="en-US" sz="5400" dirty="0" smtClean="0">
                <a:solidFill>
                  <a:schemeClr val="tx2">
                    <a:lumMod val="20000"/>
                    <a:lumOff val="80000"/>
                  </a:schemeClr>
                </a:solidFill>
              </a:rPr>
              <a:t>Terminology</a:t>
            </a:r>
          </a:p>
        </p:txBody>
      </p:sp>
    </p:spTree>
    <p:extLst>
      <p:ext uri="{BB962C8B-B14F-4D97-AF65-F5344CB8AC3E}">
        <p14:creationId xmlns:p14="http://schemas.microsoft.com/office/powerpoint/2010/main" val="29427426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3"/>
          <p:cNvSpPr txBox="1">
            <a:spLocks noChangeArrowheads="1"/>
          </p:cNvSpPr>
          <p:nvPr/>
        </p:nvSpPr>
        <p:spPr>
          <a:xfrm>
            <a:off x="990600" y="1447800"/>
            <a:ext cx="7620000" cy="1981200"/>
          </a:xfrm>
          <a:prstGeom prst="rect">
            <a:avLst/>
          </a:prstGeom>
        </p:spPr>
        <p:txBody>
          <a:bodyPr/>
          <a:lstStyle/>
          <a:p>
            <a:pPr marL="342900" indent="-342900" algn="l">
              <a:buFont typeface="Wingdings" pitchFamily="2" charset="2"/>
              <a:buNone/>
              <a:defRPr/>
            </a:pPr>
            <a:r>
              <a:rPr lang="en-US" sz="2400" kern="0" dirty="0">
                <a:solidFill>
                  <a:srgbClr val="990000"/>
                </a:solidFill>
                <a:latin typeface="+mn-lt"/>
              </a:rPr>
              <a:t>Residential Density </a:t>
            </a:r>
            <a:r>
              <a:rPr lang="en-US" sz="2400" kern="0" dirty="0">
                <a:latin typeface="+mn-lt"/>
              </a:rPr>
              <a:t>= dwelling units per acre (du/ac)</a:t>
            </a:r>
          </a:p>
        </p:txBody>
      </p:sp>
      <p:pic>
        <p:nvPicPr>
          <p:cNvPr id="12291"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4225925"/>
            <a:ext cx="2860675" cy="17113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220" name="Rectangle 27"/>
          <p:cNvSpPr>
            <a:spLocks noChangeArrowheads="1"/>
          </p:cNvSpPr>
          <p:nvPr/>
        </p:nvSpPr>
        <p:spPr bwMode="auto">
          <a:xfrm>
            <a:off x="1138238" y="5943600"/>
            <a:ext cx="3459162" cy="369888"/>
          </a:xfrm>
          <a:prstGeom prst="rect">
            <a:avLst/>
          </a:prstGeom>
          <a:noFill/>
          <a:ln w="9525">
            <a:noFill/>
            <a:miter lim="800000"/>
            <a:headEnd/>
            <a:tailEnd/>
          </a:ln>
        </p:spPr>
        <p:txBody>
          <a:bodyPr wrap="none" lIns="0" rIns="0">
            <a:spAutoFit/>
          </a:bodyPr>
          <a:lstStyle/>
          <a:p>
            <a:pPr>
              <a:lnSpc>
                <a:spcPct val="90000"/>
              </a:lnSpc>
              <a:buClr>
                <a:schemeClr val="tx1"/>
              </a:buClr>
              <a:buFont typeface="Wingdings" pitchFamily="2" charset="2"/>
              <a:buNone/>
              <a:defRPr/>
            </a:pPr>
            <a:r>
              <a:rPr lang="en-US" sz="2000" dirty="0">
                <a:latin typeface="+mn-lt"/>
              </a:rPr>
              <a:t>16-20 du/ac (garden apartments)</a:t>
            </a:r>
          </a:p>
        </p:txBody>
      </p:sp>
      <p:sp>
        <p:nvSpPr>
          <p:cNvPr id="9221" name="Rectangle 28"/>
          <p:cNvSpPr>
            <a:spLocks noChangeArrowheads="1"/>
          </p:cNvSpPr>
          <p:nvPr/>
        </p:nvSpPr>
        <p:spPr bwMode="auto">
          <a:xfrm>
            <a:off x="5770563" y="3657600"/>
            <a:ext cx="2660650" cy="400050"/>
          </a:xfrm>
          <a:prstGeom prst="rect">
            <a:avLst/>
          </a:prstGeom>
          <a:noFill/>
          <a:ln w="9525">
            <a:noFill/>
            <a:miter lim="800000"/>
            <a:headEnd/>
            <a:tailEnd/>
          </a:ln>
        </p:spPr>
        <p:txBody>
          <a:bodyPr wrap="none">
            <a:spAutoFit/>
          </a:bodyPr>
          <a:lstStyle/>
          <a:p>
            <a:pPr>
              <a:buClr>
                <a:schemeClr val="tx1"/>
              </a:buClr>
              <a:buFont typeface="Wingdings" pitchFamily="2" charset="2"/>
              <a:buNone/>
              <a:defRPr/>
            </a:pPr>
            <a:r>
              <a:rPr lang="en-US" sz="2000" dirty="0">
                <a:latin typeface="+mn-lt"/>
              </a:rPr>
              <a:t>5-8 du/ac (townhouses)</a:t>
            </a:r>
          </a:p>
        </p:txBody>
      </p:sp>
      <p:sp>
        <p:nvSpPr>
          <p:cNvPr id="9222" name="Rectangle 29"/>
          <p:cNvSpPr>
            <a:spLocks noChangeArrowheads="1"/>
          </p:cNvSpPr>
          <p:nvPr/>
        </p:nvSpPr>
        <p:spPr bwMode="auto">
          <a:xfrm>
            <a:off x="1000125" y="3657600"/>
            <a:ext cx="3721100" cy="400050"/>
          </a:xfrm>
          <a:prstGeom prst="rect">
            <a:avLst/>
          </a:prstGeom>
          <a:noFill/>
          <a:ln w="9525">
            <a:noFill/>
            <a:miter lim="800000"/>
            <a:headEnd/>
            <a:tailEnd/>
          </a:ln>
        </p:spPr>
        <p:txBody>
          <a:bodyPr wrap="none">
            <a:spAutoFit/>
          </a:bodyPr>
          <a:lstStyle/>
          <a:p>
            <a:pPr>
              <a:buClr>
                <a:schemeClr val="tx1"/>
              </a:buClr>
              <a:buFont typeface="Wingdings" pitchFamily="2" charset="2"/>
              <a:buNone/>
              <a:defRPr/>
            </a:pPr>
            <a:r>
              <a:rPr lang="en-US" sz="2000" dirty="0">
                <a:latin typeface="+mn-lt"/>
              </a:rPr>
              <a:t>3-4 du/ac (single family detached)</a:t>
            </a:r>
          </a:p>
        </p:txBody>
      </p:sp>
      <p:pic>
        <p:nvPicPr>
          <p:cNvPr id="12295" name="Picture 11" descr="ar1201723239633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1981200"/>
            <a:ext cx="2743200" cy="17145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6" name="Picture 13" descr="ar1202322669360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981200"/>
            <a:ext cx="3436938" cy="17192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7" name="Picture 14" descr="IMG_25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2175" y="4225925"/>
            <a:ext cx="2293938" cy="1720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226" name="Rectangle 15"/>
          <p:cNvSpPr>
            <a:spLocks noChangeArrowheads="1"/>
          </p:cNvSpPr>
          <p:nvPr/>
        </p:nvSpPr>
        <p:spPr bwMode="auto">
          <a:xfrm>
            <a:off x="5322888" y="5943600"/>
            <a:ext cx="3592512" cy="369888"/>
          </a:xfrm>
          <a:prstGeom prst="rect">
            <a:avLst/>
          </a:prstGeom>
          <a:noFill/>
          <a:ln w="9525">
            <a:noFill/>
            <a:miter lim="800000"/>
            <a:headEnd/>
            <a:tailEnd/>
          </a:ln>
        </p:spPr>
        <p:txBody>
          <a:bodyPr wrap="none" lIns="0" rIns="0">
            <a:spAutoFit/>
          </a:bodyPr>
          <a:lstStyle/>
          <a:p>
            <a:pPr>
              <a:lnSpc>
                <a:spcPct val="90000"/>
              </a:lnSpc>
              <a:buClr>
                <a:schemeClr val="tx1"/>
              </a:buClr>
              <a:buFont typeface="Wingdings" pitchFamily="2" charset="2"/>
              <a:buNone/>
              <a:defRPr/>
            </a:pPr>
            <a:r>
              <a:rPr lang="en-US" sz="2000" dirty="0">
                <a:latin typeface="+mn-lt"/>
              </a:rPr>
              <a:t>30-40 du/ac (mid-rise apartments)</a:t>
            </a:r>
          </a:p>
        </p:txBody>
      </p:sp>
      <p:sp>
        <p:nvSpPr>
          <p:cNvPr id="12299" name="Title 13"/>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mtClean="0">
                <a:solidFill>
                  <a:srgbClr val="990000"/>
                </a:solidFill>
              </a:rPr>
              <a:t>Planning Terms – du/ac</a:t>
            </a:r>
          </a:p>
        </p:txBody>
      </p:sp>
    </p:spTree>
    <p:extLst>
      <p:ext uri="{BB962C8B-B14F-4D97-AF65-F5344CB8AC3E}">
        <p14:creationId xmlns:p14="http://schemas.microsoft.com/office/powerpoint/2010/main" val="6596390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3" descr="p131 copy.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2133600"/>
            <a:ext cx="3660775" cy="357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5"/>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solidFill>
                  <a:srgbClr val="990000"/>
                </a:solidFill>
              </a:rPr>
              <a:t>Planning Terms - FAR</a:t>
            </a:r>
            <a:endParaRPr lang="en-US" sz="2800" smtClean="0">
              <a:solidFill>
                <a:srgbClr val="990000"/>
              </a:solidFill>
            </a:endParaRPr>
          </a:p>
        </p:txBody>
      </p:sp>
      <p:sp>
        <p:nvSpPr>
          <p:cNvPr id="7" name="Rectangle 3"/>
          <p:cNvSpPr txBox="1">
            <a:spLocks noChangeArrowheads="1"/>
          </p:cNvSpPr>
          <p:nvPr/>
        </p:nvSpPr>
        <p:spPr>
          <a:xfrm>
            <a:off x="990600" y="3276600"/>
            <a:ext cx="3276600" cy="1392238"/>
          </a:xfrm>
          <a:prstGeom prst="rect">
            <a:avLst/>
          </a:prstGeom>
          <a:noFill/>
        </p:spPr>
        <p:txBody>
          <a:bodyPr/>
          <a:lstStyle/>
          <a:p>
            <a:pPr marL="342900" indent="-342900">
              <a:buFont typeface="Wingdings" pitchFamily="2" charset="2"/>
              <a:buNone/>
              <a:defRPr/>
            </a:pPr>
            <a:r>
              <a:rPr lang="en-US" kern="0" dirty="0">
                <a:solidFill>
                  <a:srgbClr val="990000"/>
                </a:solidFill>
                <a:latin typeface="+mn-lt"/>
              </a:rPr>
              <a:t>FLOOR AREA (sq. ft.) </a:t>
            </a:r>
          </a:p>
          <a:p>
            <a:pPr marL="342900" indent="-342900">
              <a:buFont typeface="Wingdings" pitchFamily="2" charset="2"/>
              <a:buNone/>
              <a:defRPr/>
            </a:pPr>
            <a:r>
              <a:rPr lang="en-US" kern="0" dirty="0">
                <a:solidFill>
                  <a:srgbClr val="990000"/>
                </a:solidFill>
                <a:latin typeface="+mn-lt"/>
              </a:rPr>
              <a:t>LAND AREA (sq. ft.)</a:t>
            </a:r>
          </a:p>
          <a:p>
            <a:pPr marL="342900" indent="-342900" algn="l">
              <a:buFont typeface="Wingdings" pitchFamily="2" charset="2"/>
              <a:buNone/>
              <a:defRPr/>
            </a:pPr>
            <a:endParaRPr lang="en-US" kern="0" dirty="0">
              <a:solidFill>
                <a:schemeClr val="folHlink"/>
              </a:solidFill>
              <a:latin typeface="+mn-lt"/>
            </a:endParaRPr>
          </a:p>
          <a:p>
            <a:pPr marL="342900" indent="-342900" algn="l">
              <a:buFont typeface="Wingdings" pitchFamily="2" charset="2"/>
              <a:buNone/>
              <a:defRPr/>
            </a:pPr>
            <a:endParaRPr lang="en-US" kern="0" dirty="0">
              <a:solidFill>
                <a:schemeClr val="folHlink"/>
              </a:solidFill>
              <a:latin typeface="+mn-lt"/>
            </a:endParaRPr>
          </a:p>
          <a:p>
            <a:pPr marL="342900" indent="-342900">
              <a:buFont typeface="Wingdings" pitchFamily="2" charset="2"/>
              <a:buNone/>
              <a:defRPr/>
            </a:pPr>
            <a:endParaRPr lang="en-US" sz="3600" kern="0" dirty="0">
              <a:solidFill>
                <a:schemeClr val="folHlink"/>
              </a:solidFill>
              <a:latin typeface="+mn-lt"/>
            </a:endParaRPr>
          </a:p>
        </p:txBody>
      </p:sp>
      <p:sp>
        <p:nvSpPr>
          <p:cNvPr id="11268" name="Rectangle 12"/>
          <p:cNvSpPr>
            <a:spLocks noChangeArrowheads="1"/>
          </p:cNvSpPr>
          <p:nvPr/>
        </p:nvSpPr>
        <p:spPr bwMode="auto">
          <a:xfrm>
            <a:off x="990600" y="1457325"/>
            <a:ext cx="7848600" cy="447675"/>
          </a:xfrm>
          <a:prstGeom prst="rect">
            <a:avLst/>
          </a:prstGeom>
          <a:noFill/>
          <a:ln w="9525">
            <a:noFill/>
            <a:miter lim="800000"/>
            <a:headEnd/>
            <a:tailEnd/>
          </a:ln>
        </p:spPr>
        <p:txBody>
          <a:bodyPr/>
          <a:lstStyle/>
          <a:p>
            <a:pPr marL="342900" indent="-342900" algn="l">
              <a:buClr>
                <a:schemeClr val="hlink"/>
              </a:buClr>
              <a:buSzPct val="70000"/>
              <a:buFont typeface="Wingdings" pitchFamily="2" charset="2"/>
              <a:buNone/>
              <a:defRPr/>
            </a:pPr>
            <a:r>
              <a:rPr lang="en-US" sz="2400" dirty="0">
                <a:solidFill>
                  <a:srgbClr val="990000"/>
                </a:solidFill>
                <a:latin typeface="+mn-lt"/>
              </a:rPr>
              <a:t>Non-residential Intensity </a:t>
            </a:r>
            <a:r>
              <a:rPr lang="en-US" sz="2400" dirty="0">
                <a:latin typeface="+mn-lt"/>
              </a:rPr>
              <a:t>=</a:t>
            </a:r>
            <a:r>
              <a:rPr lang="en-US" sz="2400" dirty="0">
                <a:solidFill>
                  <a:srgbClr val="990000"/>
                </a:solidFill>
                <a:latin typeface="+mn-lt"/>
              </a:rPr>
              <a:t> </a:t>
            </a:r>
            <a:r>
              <a:rPr lang="en-US" sz="2400" dirty="0">
                <a:latin typeface="+mn-lt"/>
              </a:rPr>
              <a:t>Floor Area Ratio (FAR)</a:t>
            </a:r>
          </a:p>
        </p:txBody>
      </p:sp>
      <p:sp>
        <p:nvSpPr>
          <p:cNvPr id="11269" name="Rectangle 13"/>
          <p:cNvSpPr>
            <a:spLocks noChangeArrowheads="1"/>
          </p:cNvSpPr>
          <p:nvPr/>
        </p:nvSpPr>
        <p:spPr bwMode="auto">
          <a:xfrm>
            <a:off x="990600" y="2139950"/>
            <a:ext cx="3886200" cy="979488"/>
          </a:xfrm>
          <a:prstGeom prst="rect">
            <a:avLst/>
          </a:prstGeom>
          <a:noFill/>
          <a:ln w="9525">
            <a:noFill/>
            <a:miter lim="800000"/>
            <a:headEnd/>
            <a:tailEnd/>
          </a:ln>
        </p:spPr>
        <p:txBody>
          <a:bodyPr>
            <a:spAutoFit/>
          </a:bodyPr>
          <a:lstStyle/>
          <a:p>
            <a:pPr>
              <a:lnSpc>
                <a:spcPct val="80000"/>
              </a:lnSpc>
              <a:buClr>
                <a:schemeClr val="hlink"/>
              </a:buClr>
              <a:buSzPct val="70000"/>
              <a:buFont typeface="Wingdings" pitchFamily="2" charset="2"/>
              <a:buNone/>
              <a:defRPr/>
            </a:pPr>
            <a:r>
              <a:rPr lang="en-US" sz="2400" dirty="0">
                <a:latin typeface="+mn-lt"/>
              </a:rPr>
              <a:t>The floor area of the building is divided by the land area to calculate the FAR.</a:t>
            </a:r>
          </a:p>
        </p:txBody>
      </p:sp>
      <p:grpSp>
        <p:nvGrpSpPr>
          <p:cNvPr id="13319" name="Group 18"/>
          <p:cNvGrpSpPr>
            <a:grpSpLocks/>
          </p:cNvGrpSpPr>
          <p:nvPr/>
        </p:nvGrpSpPr>
        <p:grpSpPr bwMode="auto">
          <a:xfrm>
            <a:off x="914400" y="4494213"/>
            <a:ext cx="4914900" cy="1570037"/>
            <a:chOff x="576" y="3076"/>
            <a:chExt cx="3096" cy="989"/>
          </a:xfrm>
        </p:grpSpPr>
        <p:sp>
          <p:nvSpPr>
            <p:cNvPr id="11273" name="Rectangle 15"/>
            <p:cNvSpPr>
              <a:spLocks noChangeArrowheads="1"/>
            </p:cNvSpPr>
            <p:nvPr/>
          </p:nvSpPr>
          <p:spPr bwMode="auto">
            <a:xfrm>
              <a:off x="2832" y="3650"/>
              <a:ext cx="840" cy="291"/>
            </a:xfrm>
            <a:prstGeom prst="rect">
              <a:avLst/>
            </a:prstGeom>
            <a:noFill/>
            <a:ln w="9525">
              <a:noFill/>
              <a:miter lim="800000"/>
              <a:headEnd/>
              <a:tailEnd/>
            </a:ln>
          </p:spPr>
          <p:txBody>
            <a:bodyPr wrap="none">
              <a:spAutoFit/>
            </a:bodyPr>
            <a:lstStyle/>
            <a:p>
              <a:pPr>
                <a:defRPr/>
              </a:pPr>
              <a:r>
                <a:rPr lang="en-US" sz="2400" dirty="0">
                  <a:latin typeface="+mn-lt"/>
                </a:rPr>
                <a:t>= .50 FAR</a:t>
              </a:r>
            </a:p>
          </p:txBody>
        </p:sp>
        <p:grpSp>
          <p:nvGrpSpPr>
            <p:cNvPr id="13322" name="Group 17"/>
            <p:cNvGrpSpPr>
              <a:grpSpLocks/>
            </p:cNvGrpSpPr>
            <p:nvPr/>
          </p:nvGrpSpPr>
          <p:grpSpPr bwMode="auto">
            <a:xfrm>
              <a:off x="576" y="3076"/>
              <a:ext cx="2256" cy="989"/>
              <a:chOff x="456" y="3076"/>
              <a:chExt cx="2256" cy="989"/>
            </a:xfrm>
          </p:grpSpPr>
          <p:sp>
            <p:nvSpPr>
              <p:cNvPr id="11275" name="Rectangle 14"/>
              <p:cNvSpPr>
                <a:spLocks noChangeArrowheads="1"/>
              </p:cNvSpPr>
              <p:nvPr/>
            </p:nvSpPr>
            <p:spPr bwMode="auto">
              <a:xfrm>
                <a:off x="456" y="3076"/>
                <a:ext cx="2220" cy="989"/>
              </a:xfrm>
              <a:prstGeom prst="rect">
                <a:avLst/>
              </a:prstGeom>
              <a:noFill/>
              <a:ln w="9525">
                <a:noFill/>
                <a:miter lim="800000"/>
                <a:headEnd/>
                <a:tailEnd/>
              </a:ln>
            </p:spPr>
            <p:txBody>
              <a:bodyPr>
                <a:spAutoFit/>
              </a:bodyPr>
              <a:lstStyle/>
              <a:p>
                <a:pPr algn="l">
                  <a:defRPr/>
                </a:pPr>
                <a:r>
                  <a:rPr lang="en-US" sz="2400" dirty="0">
                    <a:solidFill>
                      <a:srgbClr val="990000"/>
                    </a:solidFill>
                    <a:latin typeface="+mn-lt"/>
                  </a:rPr>
                  <a:t>EXAMPLE: </a:t>
                </a:r>
              </a:p>
              <a:p>
                <a:pPr>
                  <a:defRPr/>
                </a:pPr>
                <a:endParaRPr lang="en-US" sz="1200" dirty="0">
                  <a:latin typeface="+mn-lt"/>
                </a:endParaRPr>
              </a:p>
              <a:p>
                <a:pPr>
                  <a:defRPr/>
                </a:pPr>
                <a:r>
                  <a:rPr lang="en-US" sz="2400" dirty="0">
                    <a:latin typeface="+mn-lt"/>
                  </a:rPr>
                  <a:t>50,000 sq. ft. of building</a:t>
                </a:r>
              </a:p>
              <a:p>
                <a:pPr>
                  <a:defRPr/>
                </a:pPr>
                <a:r>
                  <a:rPr lang="en-US" sz="2400" dirty="0">
                    <a:latin typeface="+mn-lt"/>
                  </a:rPr>
                  <a:t>100,000 sq. ft. of land</a:t>
                </a:r>
              </a:p>
            </p:txBody>
          </p:sp>
          <p:sp>
            <p:nvSpPr>
              <p:cNvPr id="13324" name="Line 16"/>
              <p:cNvSpPr>
                <a:spLocks noChangeShapeType="1"/>
              </p:cNvSpPr>
              <p:nvPr/>
            </p:nvSpPr>
            <p:spPr bwMode="auto">
              <a:xfrm>
                <a:off x="502" y="3941"/>
                <a:ext cx="221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smtClean="0"/>
              </a:p>
              <a:p>
                <a:endParaRPr lang="en-US" dirty="0"/>
              </a:p>
            </p:txBody>
          </p:sp>
        </p:grpSp>
      </p:grpSp>
      <p:sp>
        <p:nvSpPr>
          <p:cNvPr id="13320" name="Line 4"/>
          <p:cNvSpPr>
            <a:spLocks noChangeShapeType="1"/>
          </p:cNvSpPr>
          <p:nvPr/>
        </p:nvSpPr>
        <p:spPr bwMode="auto">
          <a:xfrm>
            <a:off x="1066800" y="3810000"/>
            <a:ext cx="3124200" cy="0"/>
          </a:xfrm>
          <a:prstGeom prst="line">
            <a:avLst/>
          </a:prstGeom>
          <a:noFill/>
          <a:ln w="9525">
            <a:solidFill>
              <a:srgbClr val="99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9812668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solidFill>
                  <a:srgbClr val="990000"/>
                </a:solidFill>
              </a:rPr>
              <a:t>Planning Terms - FAR</a:t>
            </a:r>
            <a:endParaRPr lang="en-US" sz="2800" smtClean="0">
              <a:solidFill>
                <a:srgbClr val="990000"/>
              </a:solidFill>
            </a:endParaRPr>
          </a:p>
        </p:txBody>
      </p:sp>
      <p:sp>
        <p:nvSpPr>
          <p:cNvPr id="14339" name="Content Placeholder 4"/>
          <p:cNvSpPr>
            <a:spLocks noGrp="1"/>
          </p:cNvSpPr>
          <p:nvPr>
            <p:ph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90000"/>
              </a:lnSpc>
              <a:buFontTx/>
              <a:buNone/>
            </a:pPr>
            <a:r>
              <a:rPr lang="en-US" sz="2800" smtClean="0"/>
              <a:t>Some Examples:</a:t>
            </a:r>
          </a:p>
          <a:p>
            <a:pPr lvl="1" eaLnBrk="1" hangingPunct="1">
              <a:lnSpc>
                <a:spcPct val="90000"/>
              </a:lnSpc>
              <a:buFont typeface="Arial" charset="0"/>
              <a:buChar char="•"/>
            </a:pPr>
            <a:r>
              <a:rPr lang="en-US" smtClean="0"/>
              <a:t>Office use at .50 FAR</a:t>
            </a:r>
          </a:p>
          <a:p>
            <a:pPr lvl="1" eaLnBrk="1" hangingPunct="1">
              <a:lnSpc>
                <a:spcPct val="90000"/>
              </a:lnSpc>
              <a:buFont typeface="Arial" charset="0"/>
              <a:buChar char="•"/>
            </a:pPr>
            <a:r>
              <a:rPr lang="en-US" smtClean="0"/>
              <a:t>Retail use at .35 FAR</a:t>
            </a:r>
          </a:p>
          <a:p>
            <a:pPr lvl="1" eaLnBrk="1" hangingPunct="1">
              <a:lnSpc>
                <a:spcPct val="90000"/>
              </a:lnSpc>
              <a:buFont typeface="Arial" charset="0"/>
              <a:buChar char="•"/>
            </a:pPr>
            <a:r>
              <a:rPr lang="en-US" smtClean="0"/>
              <a:t>Mixed use at 1.0 FAR (mix of office, retail and residential)</a:t>
            </a:r>
          </a:p>
          <a:p>
            <a:pPr eaLnBrk="1" hangingPunct="1"/>
            <a:endParaRPr lang="en-US" smtClean="0"/>
          </a:p>
        </p:txBody>
      </p:sp>
      <p:pic>
        <p:nvPicPr>
          <p:cNvPr id="14340" name="Picture 7" descr="http://www.combined.biz/../cms_cpi/uploads/products/Property_216_lef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4343400"/>
            <a:ext cx="2106613" cy="1828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4341" name="Picture 11" descr="Fairfax Off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8988" y="4343400"/>
            <a:ext cx="2386012" cy="182880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14342" name="Picture 17" descr="http://www.aboutobjects.com/static/images/Locations/RestonTownCent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4343400"/>
            <a:ext cx="2570163" cy="1828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13561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83</TotalTime>
  <Words>1628</Words>
  <Application>Microsoft Office PowerPoint</Application>
  <PresentationFormat>On-screen Show (4:3)</PresentationFormat>
  <Paragraphs>244</Paragraphs>
  <Slides>28</Slides>
  <Notes>27</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Equity</vt:lpstr>
      <vt:lpstr>PowerPoint Presentation</vt:lpstr>
      <vt:lpstr>PowerPoint Presentation</vt:lpstr>
      <vt:lpstr>Department of Planning and Zoning</vt:lpstr>
      <vt:lpstr>The Comprehensive Plan</vt:lpstr>
      <vt:lpstr>Comprehensive Plan vs.                Zoning Ordinance</vt:lpstr>
      <vt:lpstr>Comprehensive Planning Terminology</vt:lpstr>
      <vt:lpstr>Planning Terms – du/ac</vt:lpstr>
      <vt:lpstr>Planning Terms - FAR</vt:lpstr>
      <vt:lpstr>Planning Terms - FAR</vt:lpstr>
      <vt:lpstr>Fairfax County’s Comprehensive Plan</vt:lpstr>
      <vt:lpstr>Fairfax County Planning Geography </vt:lpstr>
      <vt:lpstr>Fairfax County Planning Geography</vt:lpstr>
      <vt:lpstr>The Comprehensive Plan</vt:lpstr>
      <vt:lpstr>Plan Text vs. Plan Map</vt:lpstr>
      <vt:lpstr>Comprehensive Plan Map</vt:lpstr>
      <vt:lpstr>Transportation Plan Map (Maintained by the County’s Department of Transportation)</vt:lpstr>
      <vt:lpstr>Trails Plan Map  (Maintained by the County’s Department of Transportation)</vt:lpstr>
      <vt:lpstr>Amending the Plan</vt:lpstr>
      <vt:lpstr>Plan Amendment Process</vt:lpstr>
      <vt:lpstr>Plan Amendment Process</vt:lpstr>
      <vt:lpstr>       Fairfax Forward Community Involvement: </vt:lpstr>
      <vt:lpstr>Fairfax Forward</vt:lpstr>
      <vt:lpstr>Planning Studies:  Concept For Future Development</vt:lpstr>
      <vt:lpstr>Work Program Criteria:</vt:lpstr>
      <vt:lpstr>PowerPoint Presentation</vt:lpstr>
      <vt:lpstr>BOS Authorized Plan Amendment Process</vt:lpstr>
      <vt:lpstr>Where is the Plan?</vt:lpstr>
      <vt:lpstr>Information Sources</vt:lpstr>
    </vt:vector>
  </TitlesOfParts>
  <Company>Fairfax County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Gardner, Marianne</dc:creator>
  <cp:lastModifiedBy>Gardner, Marianne</cp:lastModifiedBy>
  <cp:revision>7</cp:revision>
  <cp:lastPrinted>2014-04-07T20:14:33Z</cp:lastPrinted>
  <dcterms:created xsi:type="dcterms:W3CDTF">2014-04-07T19:11:58Z</dcterms:created>
  <dcterms:modified xsi:type="dcterms:W3CDTF">2014-04-07T20:35:04Z</dcterms:modified>
</cp:coreProperties>
</file>