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0" r:id="rId3"/>
    <p:sldId id="280" r:id="rId4"/>
    <p:sldId id="281" r:id="rId5"/>
    <p:sldId id="261" r:id="rId6"/>
    <p:sldId id="279" r:id="rId7"/>
    <p:sldId id="257" r:id="rId8"/>
    <p:sldId id="258" r:id="rId9"/>
    <p:sldId id="272" r:id="rId10"/>
    <p:sldId id="259" r:id="rId11"/>
    <p:sldId id="273" r:id="rId12"/>
    <p:sldId id="275" r:id="rId13"/>
    <p:sldId id="262" r:id="rId14"/>
    <p:sldId id="263" r:id="rId15"/>
    <p:sldId id="264" r:id="rId16"/>
    <p:sldId id="265" r:id="rId17"/>
    <p:sldId id="266" r:id="rId18"/>
    <p:sldId id="277" r:id="rId19"/>
    <p:sldId id="278" r:id="rId20"/>
    <p:sldId id="267" r:id="rId21"/>
    <p:sldId id="268" r:id="rId22"/>
    <p:sldId id="269" r:id="rId23"/>
    <p:sldId id="270" r:id="rId24"/>
    <p:sldId id="282" r:id="rId2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6" d="100"/>
          <a:sy n="76" d="100"/>
        </p:scale>
        <p:origin x="-330" y="20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87C35D-1FA7-435E-8032-C01EEA161862}" type="datetimeFigureOut">
              <a:rPr lang="en-US" smtClean="0"/>
              <a:t>4/6/2015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C840C8-F079-459E-A85D-70EBD7902D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38706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87C35D-1FA7-435E-8032-C01EEA161862}" type="datetimeFigureOut">
              <a:rPr lang="en-US" smtClean="0"/>
              <a:t>4/6/2015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C840C8-F079-459E-A85D-70EBD7902D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91409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87C35D-1FA7-435E-8032-C01EEA161862}" type="datetimeFigureOut">
              <a:rPr lang="en-US" smtClean="0"/>
              <a:t>4/6/2015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C840C8-F079-459E-A85D-70EBD7902D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6195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87C35D-1FA7-435E-8032-C01EEA161862}" type="datetimeFigureOut">
              <a:rPr lang="en-US" smtClean="0"/>
              <a:t>4/6/2015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C840C8-F079-459E-A85D-70EBD7902D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88816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87C35D-1FA7-435E-8032-C01EEA161862}" type="datetimeFigureOut">
              <a:rPr lang="en-US" smtClean="0"/>
              <a:t>4/6/2015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C840C8-F079-459E-A85D-70EBD7902D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54608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87C35D-1FA7-435E-8032-C01EEA161862}" type="datetimeFigureOut">
              <a:rPr lang="en-US" smtClean="0"/>
              <a:t>4/6/2015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C840C8-F079-459E-A85D-70EBD7902D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2897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87C35D-1FA7-435E-8032-C01EEA161862}" type="datetimeFigureOut">
              <a:rPr lang="en-US" smtClean="0"/>
              <a:t>4/6/2015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C840C8-F079-459E-A85D-70EBD7902D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38097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87C35D-1FA7-435E-8032-C01EEA161862}" type="datetimeFigureOut">
              <a:rPr lang="en-US" smtClean="0"/>
              <a:t>4/6/2015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C840C8-F079-459E-A85D-70EBD7902D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30079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87C35D-1FA7-435E-8032-C01EEA161862}" type="datetimeFigureOut">
              <a:rPr lang="en-US" smtClean="0"/>
              <a:t>4/6/2015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C840C8-F079-459E-A85D-70EBD7902D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19719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87C35D-1FA7-435E-8032-C01EEA161862}" type="datetimeFigureOut">
              <a:rPr lang="en-US" smtClean="0"/>
              <a:t>4/6/2015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C840C8-F079-459E-A85D-70EBD7902D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8677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87C35D-1FA7-435E-8032-C01EEA161862}" type="datetimeFigureOut">
              <a:rPr lang="en-US" smtClean="0"/>
              <a:t>4/6/2015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C840C8-F079-459E-A85D-70EBD7902D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7150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987C35D-1FA7-435E-8032-C01EEA161862}" type="datetimeFigureOut">
              <a:rPr lang="en-US" smtClean="0"/>
              <a:t>4/6/2015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4C840C8-F079-459E-A85D-70EBD7902D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24438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8800 Richmond Highway Redevelopment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working together to redevelop and clean up the environment </a:t>
            </a:r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537587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Stream Bed at southern part of the site near bridge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sz="2800" dirty="0" smtClean="0"/>
              <a:t>Note the </a:t>
            </a:r>
          </a:p>
          <a:p>
            <a:pPr marL="0" indent="0">
              <a:buNone/>
            </a:pPr>
            <a:r>
              <a:rPr lang="en-US" sz="2800" dirty="0" smtClean="0"/>
              <a:t>Channel is </a:t>
            </a:r>
          </a:p>
          <a:p>
            <a:pPr marL="0" indent="0">
              <a:buNone/>
            </a:pPr>
            <a:r>
              <a:rPr lang="en-US" sz="2800" dirty="0" smtClean="0"/>
              <a:t>Nicely </a:t>
            </a:r>
          </a:p>
          <a:p>
            <a:pPr marL="0" indent="0">
              <a:buNone/>
            </a:pPr>
            <a:r>
              <a:rPr lang="en-US" sz="2800" dirty="0" smtClean="0"/>
              <a:t>Defined,</a:t>
            </a:r>
          </a:p>
          <a:p>
            <a:pPr marL="0" indent="0">
              <a:buNone/>
            </a:pPr>
            <a:r>
              <a:rPr lang="en-US" sz="2800" dirty="0" smtClean="0"/>
              <a:t>But channel </a:t>
            </a:r>
          </a:p>
          <a:p>
            <a:pPr marL="0" indent="0">
              <a:buNone/>
            </a:pPr>
            <a:r>
              <a:rPr lang="en-US" sz="2800" dirty="0" smtClean="0"/>
              <a:t>undercut</a:t>
            </a:r>
          </a:p>
          <a:p>
            <a:pPr marL="0" indent="0">
              <a:buNone/>
            </a:pPr>
            <a:r>
              <a:rPr lang="en-US" sz="2800" dirty="0" smtClean="0"/>
              <a:t>and see after</a:t>
            </a:r>
          </a:p>
          <a:p>
            <a:pPr marL="0" indent="0">
              <a:buNone/>
            </a:pPr>
            <a:r>
              <a:rPr lang="en-US" sz="2800" dirty="0" smtClean="0"/>
              <a:t>4 days of</a:t>
            </a:r>
          </a:p>
          <a:p>
            <a:pPr marL="0" indent="0">
              <a:buNone/>
            </a:pPr>
            <a:r>
              <a:rPr lang="en-US" sz="2800" dirty="0" smtClean="0"/>
              <a:t>heavy rain</a:t>
            </a:r>
            <a:endParaRPr lang="en-US" sz="2800" dirty="0"/>
          </a:p>
        </p:txBody>
      </p:sp>
      <p:pic>
        <p:nvPicPr>
          <p:cNvPr id="3074" name="Picture 2" descr="C:\Users\user\Documents\8800 richmond highway pix 9 stream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" r="-35451"/>
          <a:stretch/>
        </p:blipFill>
        <p:spPr bwMode="auto">
          <a:xfrm>
            <a:off x="2514600" y="1097280"/>
            <a:ext cx="5852160" cy="57607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2630057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Upstream views of channel: concrete chunks from ?</a:t>
            </a:r>
            <a:endParaRPr lang="en-US" dirty="0"/>
          </a:p>
        </p:txBody>
      </p:sp>
      <p:pic>
        <p:nvPicPr>
          <p:cNvPr id="4" name="Content Placeholder 3" descr="C:\Users\user\AppData\Local\Temp\IMG_0479.JPG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752600"/>
            <a:ext cx="3394472" cy="4525963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Content Placeholder 3" descr="C:\Users\user\AppData\Local\Temp\IMG_0480.JPG"/>
          <p:cNvPicPr>
            <a:picLocks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0" y="1676400"/>
            <a:ext cx="3394472" cy="452596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63302536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Autofit/>
          </a:bodyPr>
          <a:lstStyle/>
          <a:p>
            <a:r>
              <a:rPr lang="en-US" sz="3600" dirty="0" smtClean="0"/>
              <a:t>Site area adjacent to stream bed, concrete  slab and remnants of old amusement park</a:t>
            </a:r>
            <a:endParaRPr lang="en-US" sz="3600" dirty="0"/>
          </a:p>
        </p:txBody>
      </p:sp>
      <p:pic>
        <p:nvPicPr>
          <p:cNvPr id="4" name="Content Placeholder 3" descr="C:\Users\user\AppData\Local\Temp\IMG_0474.JPG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1371600"/>
            <a:ext cx="3394472" cy="539496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Content Placeholder 3" descr="C:\Users\user\AppData\Local\Temp\IMG_0472.JPG"/>
          <p:cNvPicPr>
            <a:picLocks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1371600"/>
            <a:ext cx="3394472" cy="521208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73457302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274638"/>
            <a:ext cx="8229600" cy="1143000"/>
          </a:xfrm>
        </p:spPr>
        <p:txBody>
          <a:bodyPr>
            <a:noAutofit/>
          </a:bodyPr>
          <a:lstStyle/>
          <a:p>
            <a:r>
              <a:rPr lang="en-US" sz="3600" dirty="0" smtClean="0"/>
              <a:t>Remnant of old pond from Amusement Park and from former Beaver activity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C</a:t>
            </a:r>
            <a:endParaRPr lang="en-US" dirty="0"/>
          </a:p>
        </p:txBody>
      </p:sp>
      <p:pic>
        <p:nvPicPr>
          <p:cNvPr id="6146" name="Picture 2" descr="C:\Users\user\Documents\8800 richmond highway pix 10 on site pond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1645920"/>
            <a:ext cx="3703320" cy="49377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7" name="Picture 3" descr="C:\Users\user\Documents\8800 richmond highway pix 11 on site pond  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49091" y="1645920"/>
            <a:ext cx="3634740" cy="4846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3024066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From site pond (note impervious area) looking to the Park Authority  pond area to the West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7171" name="Picture 3" descr="C:\Users\user\Documents\8800 richmond highway pix 13 from site to lak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9400" y="1447800"/>
            <a:ext cx="3703320" cy="49377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9983868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3200" dirty="0" smtClean="0"/>
              <a:t>Part of the pond is within the property boundary: Also note that structures &amp; storage is right up to the pond area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 </a:t>
            </a:r>
            <a:endParaRPr lang="en-US" dirty="0"/>
          </a:p>
        </p:txBody>
      </p:sp>
      <p:pic>
        <p:nvPicPr>
          <p:cNvPr id="8194" name="Picture 2" descr="C:\Users\user\Documents\8800 richmond highway pix 15 lake from FP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2267989"/>
            <a:ext cx="2811780" cy="37490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5" name="Picture 3" descr="C:\Users\user\Documents\8800 richmond highway pix 16 lake from site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0400" y="2267989"/>
            <a:ext cx="2811780" cy="37490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C:\Users\user\Documents\8800 richmond highway pix 18 lake and site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0691" y="2267989"/>
            <a:ext cx="2811780" cy="37490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1978405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Lets look on site: it’s not a clean site and  impervious both in and out of the FP</a:t>
            </a:r>
            <a:endParaRPr lang="en-US" dirty="0"/>
          </a:p>
        </p:txBody>
      </p:sp>
      <p:pic>
        <p:nvPicPr>
          <p:cNvPr id="6" name="Content Placeholder 5" descr="C:\Users\user\AppData\Local\Temp\IMG_0518.JPG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678596"/>
            <a:ext cx="3840480" cy="4525963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Picture 6" descr="C:\Users\user\AppData\Local\Temp\IMG_0520.JP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5800" y="1676400"/>
            <a:ext cx="4206240" cy="4572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78979762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4000" dirty="0" smtClean="0"/>
              <a:t>More on site environmental problems and site operations, some recently “cleaned”</a:t>
            </a:r>
            <a:endParaRPr lang="en-US" dirty="0"/>
          </a:p>
        </p:txBody>
      </p:sp>
      <p:pic>
        <p:nvPicPr>
          <p:cNvPr id="7" name="Content Placeholder 6" descr="C:\Users\user\AppData\Local\Temp\IMG_0508.JPG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356360"/>
            <a:ext cx="4023360" cy="5303520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Picture 7" descr="C:\Users\user\AppData\Local\Temp\IMG_0505.JPG"/>
          <p:cNvPicPr/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contrast="11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-8259" b="-8259"/>
          <a:stretch/>
        </p:blipFill>
        <p:spPr bwMode="auto">
          <a:xfrm>
            <a:off x="4267200" y="990600"/>
            <a:ext cx="4572000" cy="603504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82316652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Examples of on-site imperviousness</a:t>
            </a:r>
            <a:endParaRPr lang="en-US" dirty="0"/>
          </a:p>
        </p:txBody>
      </p:sp>
      <p:pic>
        <p:nvPicPr>
          <p:cNvPr id="4" name="Content Placeholder 3" descr="C:\Users\user\AppData\Local\Temp\IMG_0499.JPG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9684" y="1143000"/>
            <a:ext cx="4023360" cy="5486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4" descr="C:\Users\user\AppData\Local\Temp\IMG_0468.JP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97680" y="1143000"/>
            <a:ext cx="4846320" cy="530352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83283954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/>
              <a:t>M</a:t>
            </a:r>
            <a:r>
              <a:rPr lang="en-US" sz="3200" dirty="0" smtClean="0"/>
              <a:t>ost of the site is macadam/concrete/crushed rock</a:t>
            </a:r>
            <a:endParaRPr lang="en-US" sz="3200" dirty="0"/>
          </a:p>
        </p:txBody>
      </p:sp>
      <p:pic>
        <p:nvPicPr>
          <p:cNvPr id="4" name="Content Placeholder 3" descr="C:\Users\user\AppData\Local\Temp\IMG_0497.JPG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1280160"/>
            <a:ext cx="6035040" cy="557784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85848349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site area image  IMP Bldg. to the SW and Sacramento Center to the NE, Park Authority pond to the North 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098" name="Picture 2" descr="C:\Users\user\Documents\8800 Richmond Highway Google earth Imag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752600"/>
            <a:ext cx="8207125" cy="4846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1284838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600" dirty="0" smtClean="0"/>
              <a:t>Toward the rear of the site looking south west to the Park Authority pond from logging operation on site</a:t>
            </a:r>
            <a:endParaRPr lang="en-US" sz="3600" dirty="0"/>
          </a:p>
        </p:txBody>
      </p:sp>
      <p:pic>
        <p:nvPicPr>
          <p:cNvPr id="11266" name="Picture 2" descr="C:\Users\user\Documents\8800 richmond highway pix 25 rear of site to pond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1737360"/>
            <a:ext cx="3840480" cy="51206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7" name="Picture 3" descr="C:\Users\user\Documents\8800 richmond highway pix 26 rear site to pond 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400" y="1737360"/>
            <a:ext cx="3840480" cy="51206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3876365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we propose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sz="3900" dirty="0" smtClean="0"/>
              <a:t>Remove the welding shop, boat repair, on site storage of waste soil, wood chipping operation clean up the flood plain of the concrete, macadam and </a:t>
            </a:r>
            <a:r>
              <a:rPr lang="en-US" sz="3900" dirty="0" err="1" smtClean="0"/>
              <a:t>etc</a:t>
            </a:r>
            <a:r>
              <a:rPr lang="en-US" sz="3900" dirty="0" smtClean="0"/>
              <a:t>, </a:t>
            </a:r>
            <a:r>
              <a:rPr lang="en-US" sz="3900" dirty="0" err="1" smtClean="0"/>
              <a:t>etc</a:t>
            </a:r>
            <a:r>
              <a:rPr lang="en-US" sz="3900" dirty="0" smtClean="0"/>
              <a:t>, </a:t>
            </a:r>
            <a:r>
              <a:rPr lang="en-US" sz="3900" dirty="0" err="1" smtClean="0"/>
              <a:t>etc</a:t>
            </a:r>
            <a:endParaRPr lang="en-US" sz="3900" dirty="0" smtClean="0"/>
          </a:p>
          <a:p>
            <a:r>
              <a:rPr lang="en-US" sz="3900" dirty="0" smtClean="0"/>
              <a:t>Stop the site from continuing to pollute </a:t>
            </a:r>
          </a:p>
          <a:p>
            <a:r>
              <a:rPr lang="en-US" sz="3900" dirty="0" smtClean="0"/>
              <a:t>Clean up the stream bed</a:t>
            </a:r>
          </a:p>
          <a:p>
            <a:r>
              <a:rPr lang="en-US" sz="3900" dirty="0" smtClean="0"/>
              <a:t>Establish hard riparian buffers to the stream bed and Park Pond/Lake</a:t>
            </a:r>
          </a:p>
          <a:p>
            <a:r>
              <a:rPr lang="en-US" sz="3900" dirty="0" smtClean="0"/>
              <a:t>Tree save and restoration </a:t>
            </a:r>
          </a:p>
          <a:p>
            <a:r>
              <a:rPr lang="en-US" sz="3900" dirty="0" smtClean="0"/>
              <a:t>Restore the environmental integrity of the site</a:t>
            </a:r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5844816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 do this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We will create a higher end market rate townhouse community—create a sense of place and connectivity </a:t>
            </a:r>
          </a:p>
          <a:p>
            <a:r>
              <a:rPr lang="en-US" dirty="0" smtClean="0"/>
              <a:t>We will need to change the RPA boundary as it now covers the entire site and clearly the site is no RPA—rather a degraded environmental site</a:t>
            </a:r>
          </a:p>
          <a:p>
            <a:r>
              <a:rPr lang="en-US" dirty="0" smtClean="0"/>
              <a:t>This is an 8 acre site and we propose to develop 4 or more acres which will necessitate that we fill some of the FP probably 1.5 acres </a:t>
            </a:r>
          </a:p>
          <a:p>
            <a:r>
              <a:rPr lang="en-US" dirty="0" smtClean="0"/>
              <a:t>This will result in 3 up to 4 inches of FP increase up stream on the Park Authority Pond/Lake  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5839314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Next Steps: </a:t>
            </a:r>
            <a:r>
              <a:rPr lang="en-US" smtClean="0"/>
              <a:t>Hope for community “buy in” </a:t>
            </a:r>
            <a:r>
              <a:rPr lang="en-US" dirty="0" smtClean="0"/>
              <a:t>and: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 smtClean="0"/>
              <a:t>We finalize a development plan </a:t>
            </a:r>
          </a:p>
          <a:p>
            <a:r>
              <a:rPr lang="en-US" dirty="0"/>
              <a:t>R</a:t>
            </a:r>
            <a:r>
              <a:rPr lang="en-US" dirty="0" smtClean="0"/>
              <a:t>eturn to the 3 MVCCA committees with a Development Plan</a:t>
            </a:r>
          </a:p>
          <a:p>
            <a:r>
              <a:rPr lang="en-US" dirty="0" smtClean="0"/>
              <a:t>Meet with the </a:t>
            </a:r>
            <a:r>
              <a:rPr lang="en-US" dirty="0" err="1" smtClean="0"/>
              <a:t>Engleside</a:t>
            </a:r>
            <a:r>
              <a:rPr lang="en-US" dirty="0" smtClean="0"/>
              <a:t> and other Community Associations concurrently</a:t>
            </a:r>
          </a:p>
          <a:p>
            <a:r>
              <a:rPr lang="en-US" dirty="0"/>
              <a:t>F</a:t>
            </a:r>
            <a:r>
              <a:rPr lang="en-US" dirty="0" smtClean="0"/>
              <a:t>ile a rezoning application and ask Supervisor Hyland concurrent “AKA Just in time Comp Plan Amendment” in furtherance of the MVCCA Plan amendment proposal</a:t>
            </a:r>
          </a:p>
          <a:p>
            <a:r>
              <a:rPr lang="en-US" dirty="0"/>
              <a:t>F</a:t>
            </a:r>
            <a:r>
              <a:rPr lang="en-US" dirty="0" smtClean="0"/>
              <a:t>ile for an RPA exception concurrently</a:t>
            </a:r>
          </a:p>
          <a:p>
            <a:r>
              <a:rPr lang="en-US" dirty="0" smtClean="0"/>
              <a:t>File a “Fill in the FP” plan/application concurrently</a:t>
            </a:r>
          </a:p>
          <a:p>
            <a:r>
              <a:rPr lang="en-US" dirty="0" smtClean="0"/>
              <a:t>PC and BOS Hearings hopefully by end of October</a:t>
            </a:r>
          </a:p>
          <a:p>
            <a:pPr marL="0" indent="0" algn="ctr">
              <a:buNone/>
            </a:pPr>
            <a:r>
              <a:rPr lang="en-US" dirty="0" smtClean="0"/>
              <a:t>----------------------------------------- 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945208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Construction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Single point of access—right in and right out only</a:t>
            </a:r>
          </a:p>
          <a:p>
            <a:r>
              <a:rPr lang="en-US" dirty="0" smtClean="0"/>
              <a:t>Upon </a:t>
            </a:r>
            <a:r>
              <a:rPr lang="en-US" dirty="0"/>
              <a:t>approval </a:t>
            </a:r>
            <a:r>
              <a:rPr lang="en-US" dirty="0" smtClean="0"/>
              <a:t>of </a:t>
            </a:r>
            <a:r>
              <a:rPr lang="en-US" dirty="0"/>
              <a:t>site plan </a:t>
            </a:r>
            <a:r>
              <a:rPr lang="en-US" dirty="0" smtClean="0"/>
              <a:t>“conduct site </a:t>
            </a:r>
            <a:r>
              <a:rPr lang="en-US" dirty="0"/>
              <a:t>clean up, delineation of </a:t>
            </a:r>
            <a:r>
              <a:rPr lang="en-US" dirty="0" smtClean="0"/>
              <a:t>sensitive areas</a:t>
            </a:r>
            <a:r>
              <a:rPr lang="en-US" dirty="0"/>
              <a:t>”</a:t>
            </a:r>
          </a:p>
          <a:p>
            <a:r>
              <a:rPr lang="en-US" dirty="0"/>
              <a:t>Remove all concrete footings in FP </a:t>
            </a:r>
            <a:r>
              <a:rPr lang="en-US" dirty="0" smtClean="0"/>
              <a:t>restore </a:t>
            </a:r>
            <a:r>
              <a:rPr lang="en-US" dirty="0"/>
              <a:t>the FP which is now all in impervious surfaces</a:t>
            </a:r>
          </a:p>
          <a:p>
            <a:r>
              <a:rPr lang="en-US" dirty="0" smtClean="0"/>
              <a:t>Do Riparian </a:t>
            </a:r>
            <a:r>
              <a:rPr lang="en-US" dirty="0"/>
              <a:t>buffer/filter </a:t>
            </a:r>
            <a:r>
              <a:rPr lang="en-US" dirty="0" smtClean="0"/>
              <a:t>area along stream bed </a:t>
            </a:r>
          </a:p>
          <a:p>
            <a:r>
              <a:rPr lang="en-US" dirty="0" smtClean="0"/>
              <a:t>Carry out stream bank restoration </a:t>
            </a:r>
          </a:p>
          <a:p>
            <a:r>
              <a:rPr lang="en-US" dirty="0" smtClean="0"/>
              <a:t>Tree save areas and new plantings to restore where needed</a:t>
            </a:r>
            <a:endParaRPr lang="en-US" dirty="0"/>
          </a:p>
          <a:p>
            <a:r>
              <a:rPr lang="en-US" dirty="0" smtClean="0"/>
              <a:t>Recycle any on site material that can be recycled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9148939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Southern End of Richmond Highway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Little sense of community—this can change</a:t>
            </a:r>
          </a:p>
          <a:p>
            <a:r>
              <a:rPr lang="en-US" dirty="0" smtClean="0"/>
              <a:t>No sense of place—destination— this can change</a:t>
            </a:r>
          </a:p>
          <a:p>
            <a:r>
              <a:rPr lang="en-US" dirty="0" smtClean="0"/>
              <a:t>Woodlawn is next door—great opportunity</a:t>
            </a:r>
          </a:p>
          <a:p>
            <a:r>
              <a:rPr lang="en-US" dirty="0" smtClean="0"/>
              <a:t>Lets build on to the Woodlawn Vibe </a:t>
            </a:r>
          </a:p>
          <a:p>
            <a:r>
              <a:rPr lang="en-US" dirty="0"/>
              <a:t>C</a:t>
            </a:r>
            <a:r>
              <a:rPr lang="en-US" dirty="0" smtClean="0"/>
              <a:t>reate a place for families </a:t>
            </a:r>
          </a:p>
          <a:p>
            <a:r>
              <a:rPr lang="en-US" dirty="0"/>
              <a:t>C</a:t>
            </a:r>
            <a:r>
              <a:rPr lang="en-US" dirty="0" smtClean="0"/>
              <a:t>lean up the stream bed </a:t>
            </a:r>
          </a:p>
          <a:p>
            <a:r>
              <a:rPr lang="en-US"/>
              <a:t>C</a:t>
            </a:r>
            <a:r>
              <a:rPr lang="en-US" smtClean="0"/>
              <a:t>reate </a:t>
            </a:r>
            <a:r>
              <a:rPr lang="en-US" dirty="0" smtClean="0"/>
              <a:t>a community focused front door to the Park Authority Pond area—with its diverse wildlife of birds and small mammals 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983853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600" dirty="0" smtClean="0"/>
              <a:t>MVCCA Asked for an out of turn amendment to add residential to this area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dirty="0" smtClean="0"/>
              <a:t>Gerry Hyland supports the MVCCA out of turn amendment to add a residential option to this part of the commercial zoned land on Richmond highway – this can be the first step</a:t>
            </a:r>
          </a:p>
          <a:p>
            <a:r>
              <a:rPr lang="en-US" dirty="0" smtClean="0"/>
              <a:t>We propose to work with the staff to begin the process of changing the C-8 zoned site to residential in keeping with the MVCCA proposal</a:t>
            </a:r>
          </a:p>
          <a:p>
            <a:r>
              <a:rPr lang="en-US" dirty="0" smtClean="0"/>
              <a:t>Staff has not moved forward with the Comp Plan amendment this will push the envelope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701014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 Site boundary; zoned C-8 and R-2 about 8 </a:t>
            </a:r>
            <a:r>
              <a:rPr lang="en-US" smtClean="0"/>
              <a:t>acres total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123" name="Picture 3" descr="C:\Users\user\Documents\8800 riuchmond highway019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34345" y="1428403"/>
            <a:ext cx="4168836" cy="53949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C:\Users\user\Documents\8800 riuchmond highway zoning020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5509" y="1463040"/>
            <a:ext cx="4168836" cy="53949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5544457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A Problem site that with the right approach has significant potential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Was an amusement park from 1947 until the late 1960’s—still owned by the same family</a:t>
            </a:r>
          </a:p>
          <a:p>
            <a:r>
              <a:rPr lang="en-US" dirty="0" smtClean="0"/>
              <a:t>Was a spoil site for the state and county for Richmond Highway construction 1960’s</a:t>
            </a:r>
          </a:p>
          <a:p>
            <a:r>
              <a:rPr lang="en-US" dirty="0" smtClean="0"/>
              <a:t>Has been in C-8 zoning and used as a contractors offices, shops and storage, repair facilities &amp; </a:t>
            </a:r>
            <a:r>
              <a:rPr lang="en-US" dirty="0" err="1"/>
              <a:t>e</a:t>
            </a:r>
            <a:r>
              <a:rPr lang="en-US" dirty="0" err="1" smtClean="0"/>
              <a:t>tc</a:t>
            </a:r>
            <a:r>
              <a:rPr lang="en-US" dirty="0" smtClean="0"/>
              <a:t> since not appropriate land use and poor front door on Richmond Highway</a:t>
            </a:r>
          </a:p>
          <a:p>
            <a:r>
              <a:rPr lang="en-US" dirty="0" smtClean="0"/>
              <a:t>The Family “gave” most of the small lake, Island and park area to the Park Authority in the 1960’s 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7936964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8800 site frontage….</a:t>
            </a:r>
            <a:r>
              <a:rPr lang="en-US" sz="3600" dirty="0" smtClean="0"/>
              <a:t>hiding an on site  mess</a:t>
            </a:r>
            <a:endParaRPr lang="en-US" sz="3600" dirty="0"/>
          </a:p>
        </p:txBody>
      </p:sp>
      <p:pic>
        <p:nvPicPr>
          <p:cNvPr id="1026" name="Picture 2" descr="C:\Users\user\Documents\8800 Richmond Highway pix 1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600200"/>
            <a:ext cx="2606040" cy="34747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C:\Users\user\Documents\8800 richmond highway pix 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43397"/>
            <a:ext cx="6035040" cy="80467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user\Documents\8800 richmond highway pix 3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63640" y="2819400"/>
            <a:ext cx="2606040" cy="34747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2593392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Stream Tour: adjacent stream and bridge after 4 days of rain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dirty="0" smtClean="0"/>
              <a:t>Bridge &amp; sewer manhole in stream to show FP after 4 days of heavy rain note top 1’ Manhole out of 100 year FP</a:t>
            </a:r>
            <a:endParaRPr lang="en-US" sz="2800" dirty="0"/>
          </a:p>
        </p:txBody>
      </p:sp>
      <p:pic>
        <p:nvPicPr>
          <p:cNvPr id="2052" name="Picture 4" descr="C:\Users\user\Documents\8800 richmond highway pix 7 bridg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2849880"/>
            <a:ext cx="2948940" cy="39319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 descr="C:\Users\user\Documents\8800 richmond highway pix 8 sewer manhole in stream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7800" y="2829003"/>
            <a:ext cx="2948940" cy="39319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717544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Normal flow view of stream 3/31/14 </a:t>
            </a:r>
            <a:br>
              <a:rPr lang="en-US" dirty="0" smtClean="0"/>
            </a:br>
            <a:r>
              <a:rPr lang="en-US" dirty="0" smtClean="0"/>
              <a:t>next slide high flow</a:t>
            </a:r>
            <a:endParaRPr lang="en-US" dirty="0"/>
          </a:p>
        </p:txBody>
      </p:sp>
      <p:pic>
        <p:nvPicPr>
          <p:cNvPr id="4" name="Content Placeholder 3" descr="C:\Users\user\AppData\Local\Temp\IMG_0475.JPG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74764" y="1600200"/>
            <a:ext cx="3394472" cy="452596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36544999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450</TotalTime>
  <Words>834</Words>
  <Application>Microsoft Office PowerPoint</Application>
  <PresentationFormat>On-screen Show (4:3)</PresentationFormat>
  <Paragraphs>76</Paragraphs>
  <Slides>24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5" baseType="lpstr">
      <vt:lpstr>Office Theme</vt:lpstr>
      <vt:lpstr>8800 Richmond Highway Redevelopment</vt:lpstr>
      <vt:lpstr>site area image  IMP Bldg. to the SW and Sacramento Center to the NE, Park Authority pond to the North  </vt:lpstr>
      <vt:lpstr>Southern End of Richmond Highway</vt:lpstr>
      <vt:lpstr>MVCCA Asked for an out of turn amendment to add residential to this area</vt:lpstr>
      <vt:lpstr> Site boundary; zoned C-8 and R-2 about 8 acres total</vt:lpstr>
      <vt:lpstr>A Problem site that with the right approach has significant potential</vt:lpstr>
      <vt:lpstr>8800 site frontage….hiding an on site  mess</vt:lpstr>
      <vt:lpstr>Stream Tour: adjacent stream and bridge after 4 days of rain</vt:lpstr>
      <vt:lpstr>Normal flow view of stream 3/31/14  next slide high flow</vt:lpstr>
      <vt:lpstr>Stream Bed at southern part of the site near bridge</vt:lpstr>
      <vt:lpstr>Upstream views of channel: concrete chunks from ?</vt:lpstr>
      <vt:lpstr>Site area adjacent to stream bed, concrete  slab and remnants of old amusement park</vt:lpstr>
      <vt:lpstr>Remnant of old pond from Amusement Park and from former Beaver activity</vt:lpstr>
      <vt:lpstr>From site pond (note impervious area) looking to the Park Authority  pond area to the West</vt:lpstr>
      <vt:lpstr>Part of the pond is within the property boundary: Also note that structures &amp; storage is right up to the pond area</vt:lpstr>
      <vt:lpstr>Lets look on site: it’s not a clean site and  impervious both in and out of the FP</vt:lpstr>
      <vt:lpstr>More on site environmental problems and site operations, some recently “cleaned”</vt:lpstr>
      <vt:lpstr>Examples of on-site imperviousness</vt:lpstr>
      <vt:lpstr>Most of the site is macadam/concrete/crushed rock</vt:lpstr>
      <vt:lpstr>Toward the rear of the site looking south west to the Park Authority pond from logging operation on site</vt:lpstr>
      <vt:lpstr>What we propose</vt:lpstr>
      <vt:lpstr>To do this</vt:lpstr>
      <vt:lpstr>Next Steps: Hope for community “buy in” and: </vt:lpstr>
      <vt:lpstr>Construction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8800 Richmond Highway Redevelopment</dc:title>
  <dc:creator>JT</dc:creator>
  <cp:lastModifiedBy>Karen</cp:lastModifiedBy>
  <cp:revision>68</cp:revision>
  <cp:lastPrinted>2015-04-01T15:11:51Z</cp:lastPrinted>
  <dcterms:created xsi:type="dcterms:W3CDTF">2015-03-16T12:11:00Z</dcterms:created>
  <dcterms:modified xsi:type="dcterms:W3CDTF">2015-04-06T23:20:30Z</dcterms:modified>
</cp:coreProperties>
</file>